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1201400" cy="7772400"/>
  <p:notesSz cx="11201400" cy="7772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 Type="http://schemas.openxmlformats.org/officeDocument/2006/relationships/slideMaster" Target="slideMasters/slideMaster1.xml"/><Relationship Id="rId20" Type="http://schemas.openxmlformats.org/officeDocument/2006/relationships/slide" Target="slides/slide16.xml"/><Relationship Id="rId21" Type="http://schemas.openxmlformats.org/officeDocument/2006/relationships/presProps" Target="presProps.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7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78"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79"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0"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1"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C87113D-9FA5-4BA8-AB05-8809311FD0A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3711600" y="971640"/>
            <a:ext cx="3777840" cy="2622240"/>
          </a:xfrm>
          <a:prstGeom prst="rect">
            <a:avLst/>
          </a:prstGeom>
          <a:ln w="0">
            <a:noFill/>
          </a:ln>
        </p:spPr>
      </p:sp>
      <p:sp>
        <p:nvSpPr>
          <p:cNvPr id="235" name="PlaceHolder 2"/>
          <p:cNvSpPr>
            <a:spLocks noGrp="1"/>
          </p:cNvSpPr>
          <p:nvPr>
            <p:ph type="body"/>
          </p:nvPr>
        </p:nvSpPr>
        <p:spPr>
          <a:xfrm>
            <a:off x="1120680" y="3740040"/>
            <a:ext cx="8959320" cy="3060360"/>
          </a:xfrm>
          <a:prstGeom prst="rect">
            <a:avLst/>
          </a:prstGeom>
          <a:noFill/>
          <a:ln w="0">
            <a:noFill/>
          </a:ln>
        </p:spPr>
        <p:txBody>
          <a:bodyPr anchor="t">
            <a:noAutofit/>
          </a:bodyPr>
          <a:p>
            <a:endParaRPr b="0" lang="en-US" sz="2000" spc="-1" strike="noStrike">
              <a:latin typeface="Arial"/>
            </a:endParaRPr>
          </a:p>
        </p:txBody>
      </p:sp>
      <p:sp>
        <p:nvSpPr>
          <p:cNvPr id="236" name="PlaceHolder 3"/>
          <p:cNvSpPr>
            <a:spLocks noGrp="1"/>
          </p:cNvSpPr>
          <p:nvPr>
            <p:ph type="sldNum" idx="6"/>
          </p:nvPr>
        </p:nvSpPr>
        <p:spPr>
          <a:xfrm>
            <a:off x="6345360" y="7383600"/>
            <a:ext cx="4852800" cy="388440"/>
          </a:xfrm>
          <a:prstGeom prst="rect">
            <a:avLst/>
          </a:prstGeom>
          <a:noFill/>
          <a:ln w="0">
            <a:noFill/>
          </a:ln>
        </p:spPr>
        <p:txBody>
          <a:bodyPr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EBDFF060-019C-43C8-B130-4BEEBED0CF8C}" type="slidenum">
              <a:rPr b="0" lang="en-U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 name="PlaceHolder 2"/>
          <p:cNvSpPr>
            <a:spLocks noGrp="1"/>
          </p:cNvSpPr>
          <p:nvPr>
            <p:ph/>
          </p:nvPr>
        </p:nvSpPr>
        <p:spPr>
          <a:xfrm>
            <a:off x="559800" y="1818720"/>
            <a:ext cx="1008072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 name="PlaceHolder 3"/>
          <p:cNvSpPr>
            <a:spLocks noGrp="1"/>
          </p:cNvSpPr>
          <p:nvPr>
            <p:ph/>
          </p:nvPr>
        </p:nvSpPr>
        <p:spPr>
          <a:xfrm>
            <a:off x="559800" y="4173120"/>
            <a:ext cx="1008072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 name="PlaceHolder 4"/>
          <p:cNvSpPr>
            <a:spLocks noGrp="1"/>
          </p:cNvSpPr>
          <p:nvPr>
            <p:ph/>
          </p:nvPr>
        </p:nvSpPr>
        <p:spPr>
          <a:xfrm>
            <a:off x="559800" y="41731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5"/>
          <p:cNvSpPr>
            <a:spLocks noGrp="1"/>
          </p:cNvSpPr>
          <p:nvPr>
            <p:ph/>
          </p:nvPr>
        </p:nvSpPr>
        <p:spPr>
          <a:xfrm>
            <a:off x="5725080" y="41731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 name="PlaceHolder 2"/>
          <p:cNvSpPr>
            <a:spLocks noGrp="1"/>
          </p:cNvSpPr>
          <p:nvPr>
            <p:ph/>
          </p:nvPr>
        </p:nvSpPr>
        <p:spPr>
          <a:xfrm>
            <a:off x="559800" y="18187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 name="PlaceHolder 3"/>
          <p:cNvSpPr>
            <a:spLocks noGrp="1"/>
          </p:cNvSpPr>
          <p:nvPr>
            <p:ph/>
          </p:nvPr>
        </p:nvSpPr>
        <p:spPr>
          <a:xfrm>
            <a:off x="3968280" y="18187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4"/>
          <p:cNvSpPr>
            <a:spLocks noGrp="1"/>
          </p:cNvSpPr>
          <p:nvPr>
            <p:ph/>
          </p:nvPr>
        </p:nvSpPr>
        <p:spPr>
          <a:xfrm>
            <a:off x="7376760" y="18187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5"/>
          <p:cNvSpPr>
            <a:spLocks noGrp="1"/>
          </p:cNvSpPr>
          <p:nvPr>
            <p:ph/>
          </p:nvPr>
        </p:nvSpPr>
        <p:spPr>
          <a:xfrm>
            <a:off x="559800" y="41731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6"/>
          <p:cNvSpPr>
            <a:spLocks noGrp="1"/>
          </p:cNvSpPr>
          <p:nvPr>
            <p:ph/>
          </p:nvPr>
        </p:nvSpPr>
        <p:spPr>
          <a:xfrm>
            <a:off x="3968280" y="41731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7"/>
          <p:cNvSpPr>
            <a:spLocks noGrp="1"/>
          </p:cNvSpPr>
          <p:nvPr>
            <p:ph/>
          </p:nvPr>
        </p:nvSpPr>
        <p:spPr>
          <a:xfrm>
            <a:off x="7376760" y="41731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 name="PlaceHolder 2"/>
          <p:cNvSpPr>
            <a:spLocks noGrp="1"/>
          </p:cNvSpPr>
          <p:nvPr>
            <p:ph type="subTitle"/>
          </p:nvPr>
        </p:nvSpPr>
        <p:spPr>
          <a:xfrm>
            <a:off x="559800" y="1818720"/>
            <a:ext cx="10080720" cy="45075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3" name="PlaceHolder 2"/>
          <p:cNvSpPr>
            <a:spLocks noGrp="1"/>
          </p:cNvSpPr>
          <p:nvPr>
            <p:ph/>
          </p:nvPr>
        </p:nvSpPr>
        <p:spPr>
          <a:xfrm>
            <a:off x="559800" y="1818720"/>
            <a:ext cx="1008072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p:nvPr>
        </p:nvSpPr>
        <p:spPr>
          <a:xfrm>
            <a:off x="559800" y="1818720"/>
            <a:ext cx="491904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 name="PlaceHolder 3"/>
          <p:cNvSpPr>
            <a:spLocks noGrp="1"/>
          </p:cNvSpPr>
          <p:nvPr>
            <p:ph/>
          </p:nvPr>
        </p:nvSpPr>
        <p:spPr>
          <a:xfrm>
            <a:off x="5725080" y="1818720"/>
            <a:ext cx="491904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59800" y="309960"/>
            <a:ext cx="10080720" cy="6015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 name="PlaceHolder 3"/>
          <p:cNvSpPr>
            <a:spLocks noGrp="1"/>
          </p:cNvSpPr>
          <p:nvPr>
            <p:ph/>
          </p:nvPr>
        </p:nvSpPr>
        <p:spPr>
          <a:xfrm>
            <a:off x="5725080" y="1818720"/>
            <a:ext cx="491904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 name="PlaceHolder 4"/>
          <p:cNvSpPr>
            <a:spLocks noGrp="1"/>
          </p:cNvSpPr>
          <p:nvPr>
            <p:ph/>
          </p:nvPr>
        </p:nvSpPr>
        <p:spPr>
          <a:xfrm>
            <a:off x="559800" y="41731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ubTitle"/>
          </p:nvPr>
        </p:nvSpPr>
        <p:spPr>
          <a:xfrm>
            <a:off x="559800" y="1818720"/>
            <a:ext cx="10080720" cy="45075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p:nvPr>
        </p:nvSpPr>
        <p:spPr>
          <a:xfrm>
            <a:off x="559800" y="1818720"/>
            <a:ext cx="491904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6" name="PlaceHolder 4"/>
          <p:cNvSpPr>
            <a:spLocks noGrp="1"/>
          </p:cNvSpPr>
          <p:nvPr>
            <p:ph/>
          </p:nvPr>
        </p:nvSpPr>
        <p:spPr>
          <a:xfrm>
            <a:off x="5725080" y="41731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8"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0" name="PlaceHolder 4"/>
          <p:cNvSpPr>
            <a:spLocks noGrp="1"/>
          </p:cNvSpPr>
          <p:nvPr>
            <p:ph/>
          </p:nvPr>
        </p:nvSpPr>
        <p:spPr>
          <a:xfrm>
            <a:off x="559800" y="4173120"/>
            <a:ext cx="1008072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2" name="PlaceHolder 2"/>
          <p:cNvSpPr>
            <a:spLocks noGrp="1"/>
          </p:cNvSpPr>
          <p:nvPr>
            <p:ph/>
          </p:nvPr>
        </p:nvSpPr>
        <p:spPr>
          <a:xfrm>
            <a:off x="559800" y="1818720"/>
            <a:ext cx="1008072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3" name="PlaceHolder 3"/>
          <p:cNvSpPr>
            <a:spLocks noGrp="1"/>
          </p:cNvSpPr>
          <p:nvPr>
            <p:ph/>
          </p:nvPr>
        </p:nvSpPr>
        <p:spPr>
          <a:xfrm>
            <a:off x="559800" y="4173120"/>
            <a:ext cx="1008072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5"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6"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7" name="PlaceHolder 4"/>
          <p:cNvSpPr>
            <a:spLocks noGrp="1"/>
          </p:cNvSpPr>
          <p:nvPr>
            <p:ph/>
          </p:nvPr>
        </p:nvSpPr>
        <p:spPr>
          <a:xfrm>
            <a:off x="559800" y="41731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5"/>
          <p:cNvSpPr>
            <a:spLocks noGrp="1"/>
          </p:cNvSpPr>
          <p:nvPr>
            <p:ph/>
          </p:nvPr>
        </p:nvSpPr>
        <p:spPr>
          <a:xfrm>
            <a:off x="5725080" y="41731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p:nvPr>
        </p:nvSpPr>
        <p:spPr>
          <a:xfrm>
            <a:off x="559800" y="18187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1" name="PlaceHolder 3"/>
          <p:cNvSpPr>
            <a:spLocks noGrp="1"/>
          </p:cNvSpPr>
          <p:nvPr>
            <p:ph/>
          </p:nvPr>
        </p:nvSpPr>
        <p:spPr>
          <a:xfrm>
            <a:off x="3968280" y="18187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2" name="PlaceHolder 4"/>
          <p:cNvSpPr>
            <a:spLocks noGrp="1"/>
          </p:cNvSpPr>
          <p:nvPr>
            <p:ph/>
          </p:nvPr>
        </p:nvSpPr>
        <p:spPr>
          <a:xfrm>
            <a:off x="7376760" y="18187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3" name="PlaceHolder 5"/>
          <p:cNvSpPr>
            <a:spLocks noGrp="1"/>
          </p:cNvSpPr>
          <p:nvPr>
            <p:ph/>
          </p:nvPr>
        </p:nvSpPr>
        <p:spPr>
          <a:xfrm>
            <a:off x="559800" y="41731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4" name="PlaceHolder 6"/>
          <p:cNvSpPr>
            <a:spLocks noGrp="1"/>
          </p:cNvSpPr>
          <p:nvPr>
            <p:ph/>
          </p:nvPr>
        </p:nvSpPr>
        <p:spPr>
          <a:xfrm>
            <a:off x="3968280" y="41731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5" name="PlaceHolder 7"/>
          <p:cNvSpPr>
            <a:spLocks noGrp="1"/>
          </p:cNvSpPr>
          <p:nvPr>
            <p:ph/>
          </p:nvPr>
        </p:nvSpPr>
        <p:spPr>
          <a:xfrm>
            <a:off x="7376760" y="4173120"/>
            <a:ext cx="324576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 name="PlaceHolder 2"/>
          <p:cNvSpPr>
            <a:spLocks noGrp="1"/>
          </p:cNvSpPr>
          <p:nvPr>
            <p:ph/>
          </p:nvPr>
        </p:nvSpPr>
        <p:spPr>
          <a:xfrm>
            <a:off x="559800" y="1818720"/>
            <a:ext cx="1008072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 name="PlaceHolder 2"/>
          <p:cNvSpPr>
            <a:spLocks noGrp="1"/>
          </p:cNvSpPr>
          <p:nvPr>
            <p:ph/>
          </p:nvPr>
        </p:nvSpPr>
        <p:spPr>
          <a:xfrm>
            <a:off x="559800" y="1818720"/>
            <a:ext cx="491904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 name="PlaceHolder 3"/>
          <p:cNvSpPr>
            <a:spLocks noGrp="1"/>
          </p:cNvSpPr>
          <p:nvPr>
            <p:ph/>
          </p:nvPr>
        </p:nvSpPr>
        <p:spPr>
          <a:xfrm>
            <a:off x="5725080" y="1818720"/>
            <a:ext cx="491904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59800" y="309960"/>
            <a:ext cx="10080720" cy="6015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 name="PlaceHolder 3"/>
          <p:cNvSpPr>
            <a:spLocks noGrp="1"/>
          </p:cNvSpPr>
          <p:nvPr>
            <p:ph/>
          </p:nvPr>
        </p:nvSpPr>
        <p:spPr>
          <a:xfrm>
            <a:off x="5725080" y="1818720"/>
            <a:ext cx="491904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 name="PlaceHolder 4"/>
          <p:cNvSpPr>
            <a:spLocks noGrp="1"/>
          </p:cNvSpPr>
          <p:nvPr>
            <p:ph/>
          </p:nvPr>
        </p:nvSpPr>
        <p:spPr>
          <a:xfrm>
            <a:off x="559800" y="41731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 name="PlaceHolder 2"/>
          <p:cNvSpPr>
            <a:spLocks noGrp="1"/>
          </p:cNvSpPr>
          <p:nvPr>
            <p:ph/>
          </p:nvPr>
        </p:nvSpPr>
        <p:spPr>
          <a:xfrm>
            <a:off x="559800" y="1818720"/>
            <a:ext cx="4919040" cy="45075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4"/>
          <p:cNvSpPr>
            <a:spLocks noGrp="1"/>
          </p:cNvSpPr>
          <p:nvPr>
            <p:ph/>
          </p:nvPr>
        </p:nvSpPr>
        <p:spPr>
          <a:xfrm>
            <a:off x="5725080" y="41731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4"/>
          <p:cNvSpPr>
            <a:spLocks noGrp="1"/>
          </p:cNvSpPr>
          <p:nvPr>
            <p:ph/>
          </p:nvPr>
        </p:nvSpPr>
        <p:spPr>
          <a:xfrm>
            <a:off x="559800" y="4173120"/>
            <a:ext cx="10080720" cy="21499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1" name="PlaceHolder 2"/>
          <p:cNvSpPr>
            <a:spLocks noGrp="1"/>
          </p:cNvSpPr>
          <p:nvPr>
            <p:ph type="body"/>
          </p:nvPr>
        </p:nvSpPr>
        <p:spPr>
          <a:xfrm>
            <a:off x="559800" y="1818720"/>
            <a:ext cx="10080720" cy="4507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39" name="PlaceHolder 2"/>
          <p:cNvSpPr>
            <a:spLocks noGrp="1"/>
          </p:cNvSpPr>
          <p:nvPr>
            <p:ph type="body"/>
          </p:nvPr>
        </p:nvSpPr>
        <p:spPr>
          <a:xfrm>
            <a:off x="559800" y="1818720"/>
            <a:ext cx="10080720" cy="4507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9.jpeg"/><Relationship Id="rId10" Type="http://schemas.openxmlformats.org/officeDocument/2006/relationships/slideLayout" Target="../slideLayouts/slideLayout1.xml"/><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image" Target="../media/image19.jpeg"/><Relationship Id="rId10" Type="http://schemas.openxmlformats.org/officeDocument/2006/relationships/slideLayout" Target="../slideLayouts/slideLayout1.xml"/><Relationship Id="rId2" Type="http://schemas.openxmlformats.org/officeDocument/2006/relationships/image" Target="../media/image20.jpeg"/><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hyperlink" Target="http://www.berkadia.com/" TargetMode="External"/><Relationship Id="rId2" Type="http://schemas.openxmlformats.org/officeDocument/2006/relationships/hyperlink" Target="http://www.berkadia.com/legal/licensing" TargetMode="External"/><Relationship Id="rId3"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6"/>
        </a:solidFill>
      </p:bgPr>
    </p:bg>
    <p:spTree>
      <p:nvGrpSpPr>
        <p:cNvPr id="1" name=""/>
        <p:cNvGrpSpPr/>
        <p:nvPr/>
      </p:nvGrpSpPr>
      <p:grpSpPr>
        <a:xfrm>
          <a:off x="0" y="0"/>
          <a:ext cx="0" cy="0"/>
          <a:chOff x="0" y="0"/>
          <a:chExt cx="0" cy="0"/>
        </a:xfrm>
      </p:grpSpPr>
      <p:sp>
        <p:nvSpPr>
          <p:cNvPr id="82" name="Google Shape;17;p1"/>
          <p:cNvSpPr/>
          <p:nvPr/>
        </p:nvSpPr>
        <p:spPr>
          <a:xfrm>
            <a:off x="370800" y="313560"/>
            <a:ext cx="3702960" cy="91080"/>
          </a:xfrm>
          <a:prstGeom prst="rect">
            <a:avLst/>
          </a:prstGeom>
          <a:solidFill>
            <a:srgbClr val="3eb4e4"/>
          </a:solidFill>
          <a:ln w="0">
            <a:noFill/>
          </a:ln>
        </p:spPr>
        <p:style>
          <a:lnRef idx="0"/>
          <a:fillRef idx="0"/>
          <a:effectRef idx="0"/>
          <a:fontRef idx="minor"/>
        </p:style>
      </p:sp>
      <p:sp>
        <p:nvSpPr>
          <p:cNvPr id="83" name="Google Shape;18;p1"/>
          <p:cNvSpPr/>
          <p:nvPr/>
        </p:nvSpPr>
        <p:spPr>
          <a:xfrm>
            <a:off x="370800" y="745920"/>
            <a:ext cx="3510720" cy="1699200"/>
          </a:xfrm>
          <a:prstGeom prst="rect">
            <a:avLst/>
          </a:prstGeom>
          <a:noFill/>
          <a:ln w="0">
            <a:noFill/>
          </a:ln>
        </p:spPr>
        <p:style>
          <a:lnRef idx="0"/>
          <a:fillRef idx="0"/>
          <a:effectRef idx="0"/>
          <a:fontRef idx="minor"/>
        </p:style>
        <p:txBody>
          <a:bodyPr anchor="ctr">
            <a:normAutofit/>
          </a:bodyPr>
          <a:p>
            <a:pPr>
              <a:lnSpc>
                <a:spcPct val="100000"/>
              </a:lnSpc>
              <a:buNone/>
              <a:tabLst>
                <a:tab algn="l" pos="0"/>
              </a:tabLst>
            </a:pPr>
            <a:r>
              <a:rPr b="1" lang="en-US" sz="3600" spc="-1" strike="noStrike">
                <a:solidFill>
                  <a:srgbClr val="ffffff"/>
                </a:solidFill>
                <a:latin typeface="Roboto Condensed"/>
                <a:ea typeface="Roboto Condensed"/>
              </a:rPr>
              <a:t>PROPERTY NAME</a:t>
            </a:r>
            <a:endParaRPr b="0" lang="en-US" sz="3600" spc="-1" strike="noStrike">
              <a:latin typeface="Arial"/>
            </a:endParaRPr>
          </a:p>
        </p:txBody>
      </p:sp>
      <p:sp>
        <p:nvSpPr>
          <p:cNvPr id="84" name="Google Shape;19;p1"/>
          <p:cNvSpPr/>
          <p:nvPr/>
        </p:nvSpPr>
        <p:spPr>
          <a:xfrm>
            <a:off x="370800" y="2523240"/>
            <a:ext cx="4948920" cy="879840"/>
          </a:xfrm>
          <a:prstGeom prst="rect">
            <a:avLst/>
          </a:prstGeom>
          <a:noFill/>
          <a:ln w="0">
            <a:noFill/>
          </a:ln>
        </p:spPr>
        <p:style>
          <a:lnRef idx="0"/>
          <a:fillRef idx="0"/>
          <a:effectRef idx="0"/>
          <a:fontRef idx="minor"/>
        </p:style>
        <p:txBody>
          <a:bodyPr anchor="t">
            <a:normAutofit/>
          </a:bodyPr>
          <a:p>
            <a:pPr>
              <a:lnSpc>
                <a:spcPct val="111000"/>
              </a:lnSpc>
              <a:buNone/>
              <a:tabLst>
                <a:tab algn="l" pos="0"/>
              </a:tabLst>
            </a:pPr>
            <a:r>
              <a:rPr b="0" lang="en-US" sz="1800" spc="-1" strike="noStrike">
                <a:solidFill>
                  <a:srgbClr val="3eb4e4"/>
                </a:solidFill>
                <a:latin typeface="Montserrat Light"/>
                <a:ea typeface="Montserrat Light"/>
              </a:rPr>
              <a:t>BROKER OPINION OF VALUE</a:t>
            </a:r>
            <a:endParaRPr b="0" lang="en-US" sz="1800" spc="-1" strike="noStrike">
              <a:latin typeface="Arial"/>
            </a:endParaRPr>
          </a:p>
          <a:p>
            <a:pPr>
              <a:lnSpc>
                <a:spcPct val="111000"/>
              </a:lnSpc>
              <a:spcBef>
                <a:spcPts val="601"/>
              </a:spcBef>
              <a:buNone/>
              <a:tabLst>
                <a:tab algn="l" pos="0"/>
              </a:tabLst>
            </a:pPr>
            <a:r>
              <a:rPr b="0" lang="en-US" sz="1800" spc="-1" strike="noStrike">
                <a:solidFill>
                  <a:srgbClr val="3eb4e4"/>
                </a:solidFill>
                <a:latin typeface="Montserrat Light"/>
                <a:ea typeface="Montserrat Light"/>
              </a:rPr>
              <a:t>MONTH/YEAR</a:t>
            </a:r>
            <a:endParaRPr b="0" lang="en-US" sz="1800" spc="-1" strike="noStrike">
              <a:latin typeface="Arial"/>
            </a:endParaRPr>
          </a:p>
        </p:txBody>
      </p:sp>
      <p:sp>
        <p:nvSpPr>
          <p:cNvPr id="85" name="Google Shape;20;p1"/>
          <p:cNvSpPr/>
          <p:nvPr/>
        </p:nvSpPr>
        <p:spPr>
          <a:xfrm>
            <a:off x="370800" y="4290480"/>
            <a:ext cx="3620520" cy="65484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400" spc="-1" strike="noStrike">
                <a:solidFill>
                  <a:srgbClr val="ffffff"/>
                </a:solidFill>
                <a:latin typeface="Montserrat Light"/>
                <a:ea typeface="Montserrat Light"/>
              </a:rPr>
              <a:t>PREPARED FOR:</a:t>
            </a:r>
            <a:endParaRPr b="0" lang="en-US" sz="1400" spc="-1" strike="noStrike">
              <a:latin typeface="Arial"/>
            </a:endParaRPr>
          </a:p>
          <a:p>
            <a:pPr>
              <a:lnSpc>
                <a:spcPct val="100000"/>
              </a:lnSpc>
              <a:spcBef>
                <a:spcPts val="601"/>
              </a:spcBef>
              <a:buNone/>
              <a:tabLst>
                <a:tab algn="l" pos="0"/>
              </a:tabLst>
            </a:pPr>
            <a:r>
              <a:rPr b="0" lang="en-US" sz="1800" spc="-1" strike="noStrike">
                <a:solidFill>
                  <a:srgbClr val="3eb4e4"/>
                </a:solidFill>
                <a:latin typeface="Montserrat"/>
                <a:ea typeface="Montserrat"/>
              </a:rPr>
              <a:t>CLIENT NAME </a:t>
            </a:r>
            <a:endParaRPr b="0" lang="en-US" sz="1800" spc="-1" strike="noStrike">
              <a:latin typeface="Arial"/>
            </a:endParaRPr>
          </a:p>
        </p:txBody>
      </p:sp>
      <p:pic>
        <p:nvPicPr>
          <p:cNvPr id="86" name="Google Shape;21;p1" descr=""/>
          <p:cNvPicPr/>
          <p:nvPr/>
        </p:nvPicPr>
        <p:blipFill>
          <a:blip r:embed="rId1"/>
          <a:stretch/>
        </p:blipFill>
        <p:spPr>
          <a:xfrm>
            <a:off x="370800" y="7172640"/>
            <a:ext cx="1285560" cy="285840"/>
          </a:xfrm>
          <a:prstGeom prst="rect">
            <a:avLst/>
          </a:prstGeom>
          <a:ln w="0">
            <a:noFill/>
          </a:ln>
        </p:spPr>
      </p:pic>
      <p:sp>
        <p:nvSpPr>
          <p:cNvPr id="87" name="Google Shape;22;p1"/>
          <p:cNvSpPr/>
          <p:nvPr/>
        </p:nvSpPr>
        <p:spPr>
          <a:xfrm>
            <a:off x="993960" y="7258680"/>
            <a:ext cx="3702960" cy="197640"/>
          </a:xfrm>
          <a:prstGeom prst="rect">
            <a:avLst/>
          </a:prstGeom>
          <a:noFill/>
          <a:ln w="0">
            <a:noFill/>
          </a:ln>
        </p:spPr>
        <p:style>
          <a:lnRef idx="0"/>
          <a:fillRef idx="0"/>
          <a:effectRef idx="0"/>
          <a:fontRef idx="minor"/>
        </p:style>
        <p:txBody>
          <a:bodyPr anchor="t">
            <a:spAutoFit/>
          </a:bodyPr>
          <a:p>
            <a:pPr algn="r">
              <a:lnSpc>
                <a:spcPct val="100000"/>
              </a:lnSpc>
              <a:buNone/>
              <a:tabLst>
                <a:tab algn="l" pos="0"/>
              </a:tabLst>
            </a:pPr>
            <a:r>
              <a:rPr b="0" lang="en-US" sz="700" spc="-1" strike="noStrike">
                <a:solidFill>
                  <a:srgbClr val="ffffff"/>
                </a:solidFill>
                <a:latin typeface="Montserrat Light"/>
                <a:ea typeface="Montserrat Light"/>
              </a:rPr>
              <a:t>a Berkshire Hathaway and Jefferies Financial Group company</a:t>
            </a:r>
            <a:endParaRPr b="0" lang="en-US" sz="700" spc="-1" strike="noStrike">
              <a:latin typeface="Arial"/>
            </a:endParaRPr>
          </a:p>
        </p:txBody>
      </p:sp>
      <p:pic>
        <p:nvPicPr>
          <p:cNvPr id="88" name="Google Shape;23;p1" descr=""/>
          <p:cNvPicPr/>
          <p:nvPr/>
        </p:nvPicPr>
        <p:blipFill>
          <a:blip r:embed="rId2"/>
          <a:srcRect l="23416" t="0" r="23415" b="0"/>
          <a:stretch/>
        </p:blipFill>
        <p:spPr>
          <a:xfrm>
            <a:off x="4999680" y="0"/>
            <a:ext cx="6201360" cy="77720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Google Shape;128;p10"/>
          <p:cNvSpPr/>
          <p:nvPr/>
        </p:nvSpPr>
        <p:spPr>
          <a:xfrm>
            <a:off x="370800" y="1170720"/>
            <a:ext cx="10426680" cy="10460160"/>
          </a:xfrm>
          <a:prstGeom prst="rect">
            <a:avLst/>
          </a:prstGeom>
          <a:noFill/>
          <a:ln w="0">
            <a:noFill/>
          </a:ln>
        </p:spPr>
        <p:style>
          <a:lnRef idx="0"/>
          <a:fillRef idx="0"/>
          <a:effectRef idx="0"/>
          <a:fontRef idx="minor"/>
        </p:style>
        <p:txBody>
          <a:bodyPr lIns="0" rIns="0" tIns="12600" bIns="0" anchor="t">
            <a:spAutoFit/>
          </a:bodyPr>
          <a:p>
            <a:pPr marL="12600" algn="just">
              <a:lnSpc>
                <a:spcPct val="100000"/>
              </a:lnSpc>
              <a:buNone/>
              <a:tabLst>
                <a:tab algn="l" pos="0"/>
              </a:tabLst>
            </a:pPr>
            <a:r>
              <a:rPr b="1" lang="en-US" sz="1400" spc="-1" strike="noStrike" u="sng">
                <a:solidFill>
                  <a:srgbClr val="000000"/>
                </a:solidFill>
                <a:uFillTx/>
                <a:latin typeface="Montserrat"/>
                <a:ea typeface="Montserrat"/>
              </a:rPr>
              <a:t>Income</a:t>
            </a:r>
            <a:endParaRPr b="0" lang="en-US" sz="14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Current Effective Rents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effective rents will grow by 5.47% in Year 1, from $2,359 to $2,488. We project this rent growth based on the average of the most recent 5 leases per floor plan ($2,416), to which we added 3% organic rent growth. The model also assumes rents will grow 3% from Year 2 onwards. </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Loss to Lease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0% Loss to Lease given that units are expected to rent at their market rents.</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Vacancy</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5% vacancy. </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Concessions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0% in concessions.</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Non-Revenue Units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2 non-revenue units (0.46%)</a:t>
            </a:r>
            <a:r>
              <a:rPr b="0" lang="en-US" sz="1000" spc="-1" strike="noStrike">
                <a:solidFill>
                  <a:srgbClr val="000000"/>
                </a:solidFill>
                <a:latin typeface="Montserrat"/>
                <a:ea typeface="Montserrat"/>
              </a:rPr>
              <a:t>.</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Collection Loss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Collection Loss of 0.5% of GPR.</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Utility Reimbursements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Utility Reimbursements will grow 3% over the T-3.</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Other Residential Income</a:t>
            </a:r>
            <a:endParaRPr b="0" lang="en-US" sz="1000" spc="-1" strike="noStrike">
              <a:latin typeface="Arial"/>
            </a:endParaRPr>
          </a:p>
          <a:p>
            <a:pPr algn="just">
              <a:lnSpc>
                <a:spcPct val="100000"/>
              </a:lnSpc>
              <a:spcBef>
                <a:spcPts val="74"/>
              </a:spcBef>
              <a:buNone/>
              <a:tabLst>
                <a:tab algn="l" pos="0"/>
              </a:tabLst>
            </a:pPr>
            <a:r>
              <a:rPr b="0" lang="en-US" sz="1000" spc="-1" strike="noStrike">
                <a:solidFill>
                  <a:srgbClr val="000000"/>
                </a:solidFill>
                <a:latin typeface="Montserrat"/>
                <a:ea typeface="Montserrat"/>
              </a:rPr>
              <a:t>This model assumes Other Income grows 3% annually over the T-12. </a:t>
            </a:r>
            <a:endParaRPr b="0" lang="en-US" sz="1000" spc="-1" strike="noStrike">
              <a:latin typeface="Arial"/>
            </a:endParaRPr>
          </a:p>
          <a:p>
            <a:pPr algn="just">
              <a:lnSpc>
                <a:spcPct val="100000"/>
              </a:lnSpc>
              <a:spcBef>
                <a:spcPts val="74"/>
              </a:spcBef>
              <a:buNone/>
              <a:tabLst>
                <a:tab algn="l" pos="0"/>
              </a:tabLst>
            </a:pPr>
            <a:endParaRPr b="0" lang="en-US" sz="1000" spc="-1" strike="noStrike">
              <a:latin typeface="Arial"/>
            </a:endParaRPr>
          </a:p>
          <a:p>
            <a:pPr algn="just">
              <a:lnSpc>
                <a:spcPct val="100000"/>
              </a:lnSpc>
              <a:spcBef>
                <a:spcPts val="74"/>
              </a:spcBef>
              <a:buNone/>
              <a:tabLst>
                <a:tab algn="l" pos="0"/>
              </a:tabLst>
            </a:pPr>
            <a:r>
              <a:rPr b="1" lang="en-US" sz="1000" spc="-1" strike="noStrike">
                <a:solidFill>
                  <a:srgbClr val="000000"/>
                </a:solidFill>
                <a:latin typeface="Montserrat"/>
                <a:ea typeface="Montserrat"/>
              </a:rPr>
              <a:t>Parking &amp; Storage</a:t>
            </a:r>
            <a:endParaRPr b="0" lang="en-US" sz="1000" spc="-1" strike="noStrike">
              <a:latin typeface="Arial"/>
            </a:endParaRPr>
          </a:p>
          <a:p>
            <a:pPr algn="just">
              <a:lnSpc>
                <a:spcPct val="100000"/>
              </a:lnSpc>
              <a:spcBef>
                <a:spcPts val="74"/>
              </a:spcBef>
              <a:buNone/>
              <a:tabLst>
                <a:tab algn="l" pos="0"/>
              </a:tabLst>
            </a:pPr>
            <a:r>
              <a:rPr b="0" lang="en-US" sz="1000" spc="-1" strike="noStrike">
                <a:solidFill>
                  <a:srgbClr val="000000"/>
                </a:solidFill>
                <a:latin typeface="Montserrat"/>
                <a:ea typeface="Montserrat"/>
              </a:rPr>
              <a:t>This model assumes Parking &amp; Storage Income will grow 3% over the T-3.</a:t>
            </a:r>
            <a:endParaRPr b="0" lang="en-US" sz="1000" spc="-1" strike="noStrike">
              <a:latin typeface="Arial"/>
            </a:endParaRPr>
          </a:p>
          <a:p>
            <a:pPr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400" spc="-1" strike="noStrike" u="sng">
                <a:solidFill>
                  <a:srgbClr val="000000"/>
                </a:solidFill>
                <a:uFillTx/>
                <a:latin typeface="Montserrat"/>
                <a:ea typeface="Montserrat"/>
              </a:rPr>
              <a:t>Expenses</a:t>
            </a:r>
            <a:endParaRPr b="0" lang="en-US" sz="14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Repairs &amp; Maintenance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Repairs &amp; Maintenance expense of $250,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Contract Services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Contracted Services expense of $875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Turnover &amp; Make-Ready</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Turnover costs of $250 per unit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Personnel</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projects a Payroll expense of $1,600 per unit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Marketing &amp; Advertising</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Marketing &amp; Advertising expense of $225 per unit per year, which is in line with the T-12.</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 </a:t>
            </a: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General &amp; Administrative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projects a General &amp; Administrative expense of $450 per unit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Utilities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project a Utilities expense of $900 per unit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Insurance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an Insurance expense of $1,900 per unit per year, which is in line with the T-1, and recent insurance rates in South Florida.</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Real Estate Taxes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reassessed Real Estate Taxes at 80% of the price. In addition, a 4% early payment discount was applied.</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Management Fee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projects a Management Fee of 3.00% of Effective Gross Income.</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Replacement Reserves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Replacement Reserves expense of $250 per unit per year. </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p:txBody>
      </p:sp>
      <p:sp>
        <p:nvSpPr>
          <p:cNvPr id="158" name="Google Shape;129;p10"/>
          <p:cNvSpPr/>
          <p:nvPr/>
        </p:nvSpPr>
        <p:spPr>
          <a:xfrm>
            <a:off x="370800" y="313560"/>
            <a:ext cx="3702960" cy="91080"/>
          </a:xfrm>
          <a:prstGeom prst="rect">
            <a:avLst/>
          </a:prstGeom>
          <a:solidFill>
            <a:srgbClr val="3eb4e4"/>
          </a:solidFill>
          <a:ln w="0">
            <a:noFill/>
          </a:ln>
        </p:spPr>
        <p:style>
          <a:lnRef idx="0"/>
          <a:fillRef idx="0"/>
          <a:effectRef idx="0"/>
          <a:fontRef idx="minor"/>
        </p:style>
      </p:sp>
      <p:sp>
        <p:nvSpPr>
          <p:cNvPr id="159" name="Google Shape;130;p10"/>
          <p:cNvSpPr/>
          <p:nvPr/>
        </p:nvSpPr>
        <p:spPr>
          <a:xfrm>
            <a:off x="370800" y="633600"/>
            <a:ext cx="5074920" cy="383040"/>
          </a:xfrm>
          <a:prstGeom prst="rect">
            <a:avLst/>
          </a:prstGeom>
          <a:noFill/>
          <a:ln w="0">
            <a:noFill/>
          </a:ln>
        </p:spPr>
        <p:style>
          <a:lnRef idx="0"/>
          <a:fillRef idx="0"/>
          <a:effectRef idx="0"/>
          <a:fontRef idx="minor"/>
        </p:style>
        <p:txBody>
          <a:bodyPr anchor="ctr">
            <a:normAutofit fontScale="52000"/>
          </a:bodyPr>
          <a:p>
            <a:pPr>
              <a:lnSpc>
                <a:spcPct val="100000"/>
              </a:lnSpc>
              <a:buNone/>
              <a:tabLst>
                <a:tab algn="l" pos="0"/>
              </a:tabLst>
            </a:pPr>
            <a:r>
              <a:rPr b="1" lang="en-US" sz="3600" spc="-1" strike="noStrike">
                <a:solidFill>
                  <a:srgbClr val="272826"/>
                </a:solidFill>
                <a:latin typeface="Roboto Condensed"/>
                <a:ea typeface="Roboto Condensed"/>
              </a:rPr>
              <a:t>FINANCIAL FOOTNOTES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Google Shape;135;p11"/>
          <p:cNvSpPr/>
          <p:nvPr/>
        </p:nvSpPr>
        <p:spPr>
          <a:xfrm>
            <a:off x="2809800" y="6593040"/>
            <a:ext cx="5581440" cy="14317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4400" spc="-1" strike="noStrike">
                <a:solidFill>
                  <a:srgbClr val="ffffff"/>
                </a:solidFill>
                <a:latin typeface="Century Gothic"/>
                <a:ea typeface="Century Gothic"/>
              </a:rPr>
              <a:t>Sales Comparables</a:t>
            </a:r>
            <a:endParaRPr b="0" lang="en-US" sz="4400" spc="-1" strike="noStrike">
              <a:latin typeface="Arial"/>
            </a:endParaRPr>
          </a:p>
        </p:txBody>
      </p:sp>
      <p:sp>
        <p:nvSpPr>
          <p:cNvPr id="161" name="Google Shape;136;p11"/>
          <p:cNvSpPr/>
          <p:nvPr/>
        </p:nvSpPr>
        <p:spPr>
          <a:xfrm>
            <a:off x="626760" y="609480"/>
            <a:ext cx="9905760" cy="6857640"/>
          </a:xfrm>
          <a:prstGeom prst="rect">
            <a:avLst/>
          </a:prstGeom>
          <a:noFill/>
          <a:ln w="9525">
            <a:solidFill>
              <a:srgbClr val="ffffff"/>
            </a:solidFill>
            <a:round/>
          </a:ln>
        </p:spPr>
        <p:style>
          <a:lnRef idx="0"/>
          <a:fillRef idx="0"/>
          <a:effectRef idx="0"/>
          <a:fontRef idx="minor"/>
        </p:style>
      </p:sp>
      <p:pic>
        <p:nvPicPr>
          <p:cNvPr id="162" name="Google Shape;137;p11" descr=""/>
          <p:cNvPicPr/>
          <p:nvPr/>
        </p:nvPicPr>
        <p:blipFill>
          <a:blip r:embed="rId1"/>
          <a:srcRect l="1900" t="0" r="1900" b="0"/>
          <a:stretch/>
        </p:blipFill>
        <p:spPr>
          <a:xfrm>
            <a:off x="0" y="0"/>
            <a:ext cx="11201040" cy="7772040"/>
          </a:xfrm>
          <a:prstGeom prst="rect">
            <a:avLst/>
          </a:prstGeom>
          <a:ln w="0">
            <a:noFill/>
          </a:ln>
        </p:spPr>
      </p:pic>
      <p:sp>
        <p:nvSpPr>
          <p:cNvPr id="163" name="Google Shape;138;p11"/>
          <p:cNvSpPr/>
          <p:nvPr/>
        </p:nvSpPr>
        <p:spPr>
          <a:xfrm rot="16200000">
            <a:off x="6622560" y="2676240"/>
            <a:ext cx="1774800" cy="738216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64" name="Google Shape;139;p11"/>
          <p:cNvSpPr/>
          <p:nvPr/>
        </p:nvSpPr>
        <p:spPr>
          <a:xfrm>
            <a:off x="4047480" y="5951520"/>
            <a:ext cx="7153560" cy="15534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4800" spc="-1" strike="noStrike">
                <a:solidFill>
                  <a:srgbClr val="ffffff"/>
                </a:solidFill>
                <a:latin typeface="Roboto Condensed"/>
                <a:ea typeface="Roboto Condensed"/>
              </a:rPr>
              <a:t>SALES COMPARABLES</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5" name="Google Shape;144;p12"/>
          <p:cNvGraphicFramePr/>
          <p:nvPr/>
        </p:nvGraphicFramePr>
        <p:xfrm>
          <a:off x="373320" y="1057680"/>
          <a:ext cx="10468800" cy="1906200"/>
        </p:xfrm>
        <a:graphic>
          <a:graphicData uri="http://schemas.openxmlformats.org/drawingml/2006/table">
            <a:tbl>
              <a:tblPr/>
              <a:tblGrid>
                <a:gridCol w="238320"/>
                <a:gridCol w="1998360"/>
                <a:gridCol w="673200"/>
                <a:gridCol w="1034640"/>
                <a:gridCol w="1091160"/>
                <a:gridCol w="678960"/>
                <a:gridCol w="678960"/>
                <a:gridCol w="678960"/>
                <a:gridCol w="678960"/>
                <a:gridCol w="678960"/>
                <a:gridCol w="559080"/>
                <a:gridCol w="798480"/>
                <a:gridCol w="680760"/>
              </a:tblGrid>
              <a:tr h="288360">
                <a:tc>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nSpc>
                          <a:spcPct val="100000"/>
                        </a:lnSpc>
                        <a:buNone/>
                        <a:tabLst>
                          <a:tab algn="l" pos="0"/>
                        </a:tabLst>
                      </a:pPr>
                      <a:r>
                        <a:rPr b="0" lang="en-US" sz="1000" spc="-1" strike="noStrike">
                          <a:solidFill>
                            <a:srgbClr val="ffffff"/>
                          </a:solidFill>
                          <a:latin typeface="Arial"/>
                          <a:ea typeface="Arial"/>
                        </a:rPr>
                        <a:t>Property Name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Type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County</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Submarket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Sale Date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Built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Units</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Unit SF</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Rents at Sale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Rents/SF</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Sale Price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Price/Unit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Solaire at Coconut Creek Apartments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1,080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$2,600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$94,500,000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$350,000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Bell 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1,124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$2,643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$53,570,000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$408,931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Horizon at 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2008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1,175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$2,481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$2.11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$84,430,000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$351,792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Lerner Parc at Gatlin Commons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St. Lucie County</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Port St. Lucie</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2020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1,005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$2,065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$65,000,000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$325,000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Broadstone Cypress Hammocks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396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1,048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$132,000,000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$333,333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High Ridge Landing</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Palm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Boynton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Sep-22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184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1,049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$2,302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$2.19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$71,000,000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$385,870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9980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7</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Broadstone Cypress Hammocks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396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1,048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$132,000,000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$333,333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High Ridge Landing</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Palm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Boynton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Sep-22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184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1,049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$2,302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$2.19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$71,000,000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$385,870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gridSpan="2">
                  <a:txBody>
                    <a:bodyPr lIns="4320" rIns="4320" tIns="4320" bIns="0" anchor="ctr">
                      <a:noAutofit/>
                    </a:bodyPr>
                    <a:p>
                      <a:pPr marL="182880">
                        <a:lnSpc>
                          <a:spcPct val="100000"/>
                        </a:lnSpc>
                        <a:buNone/>
                        <a:tabLst>
                          <a:tab algn="l" pos="0"/>
                        </a:tabLst>
                      </a:pPr>
                      <a:r>
                        <a:rPr b="1" i="1" lang="en-US" sz="900" spc="-1" strike="noStrike">
                          <a:solidFill>
                            <a:srgbClr val="ffffff"/>
                          </a:solidFill>
                          <a:latin typeface="Arial"/>
                          <a:ea typeface="Arial"/>
                        </a:rPr>
                        <a:t>Averages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hMerge="1">
                  <a:tcPr anchor="t" marL="90000" marR="90000">
                    <a:lnL>
                      <a:noFill/>
                    </a:lnL>
                    <a:lnR>
                      <a:noFill/>
                    </a:lnR>
                    <a:lnT>
                      <a:noFill/>
                    </a:lnT>
                    <a:lnB>
                      <a:noFill/>
                    </a:lnB>
                    <a:solidFill>
                      <a:srgbClr val="729fcf"/>
                    </a:solidFill>
                  </a:tcPr>
                </a:tc>
                <a:tc>
                  <a:txBody>
                    <a:bodyPr lIns="4320" rIns="4320" tIns="4320" bIns="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tIns="6120" bIns="0" anchor="ctr">
                      <a:noAutofit/>
                    </a:bodyPr>
                    <a:p>
                      <a:pPr algn="ctr">
                        <a:lnSpc>
                          <a:spcPct val="100000"/>
                        </a:lnSpc>
                        <a:buNone/>
                        <a:tabLst>
                          <a:tab algn="l" pos="0"/>
                        </a:tabLst>
                      </a:pPr>
                      <a:r>
                        <a:rPr b="1" i="1" lang="en-US" sz="900" spc="-1" strike="noStrike">
                          <a:solidFill>
                            <a:srgbClr val="ffffff"/>
                          </a:solidFill>
                          <a:latin typeface="Arial"/>
                          <a:ea typeface="Arial"/>
                        </a:rPr>
                        <a:t>$2,420</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tIns="6120" bIns="0" anchor="ctr">
                      <a:noAutofit/>
                    </a:bodyPr>
                    <a:p>
                      <a:pPr algn="ctr">
                        <a:lnSpc>
                          <a:spcPct val="100000"/>
                        </a:lnSpc>
                        <a:buNone/>
                        <a:tabLst>
                          <a:tab algn="l" pos="0"/>
                        </a:tabLst>
                      </a:pPr>
                      <a:r>
                        <a:rPr b="1" i="1" lang="en-US" sz="900" spc="-1" strike="noStrike">
                          <a:solidFill>
                            <a:srgbClr val="ffffff"/>
                          </a:solidFill>
                          <a:latin typeface="Arial"/>
                          <a:ea typeface="Arial"/>
                        </a:rPr>
                        <a:t>$2.24</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tIns="6120" bIns="0" anchor="ctr">
                      <a:noAutofit/>
                    </a:bodyPr>
                    <a:p>
                      <a:pPr algn="ctr">
                        <a:lnSpc>
                          <a:spcPct val="100000"/>
                        </a:lnSpc>
                        <a:buNone/>
                        <a:tabLst>
                          <a:tab algn="l" pos="0"/>
                        </a:tabLst>
                      </a:pPr>
                      <a:r>
                        <a:rPr b="1" i="1" lang="en-US" sz="900" spc="-1" strike="noStrike">
                          <a:solidFill>
                            <a:srgbClr val="ffffff"/>
                          </a:solidFill>
                          <a:latin typeface="Arial"/>
                          <a:ea typeface="Arial"/>
                        </a:rPr>
                        <a:t>$83,416,667</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tIns="6120" bIns="0" anchor="ctr">
                      <a:noAutofit/>
                    </a:bodyPr>
                    <a:p>
                      <a:pPr algn="ctr">
                        <a:lnSpc>
                          <a:spcPct val="100000"/>
                        </a:lnSpc>
                        <a:buNone/>
                        <a:tabLst>
                          <a:tab algn="l" pos="0"/>
                        </a:tabLst>
                      </a:pPr>
                      <a:r>
                        <a:rPr b="1" i="1" lang="en-US" sz="900" spc="-1" strike="noStrike">
                          <a:solidFill>
                            <a:srgbClr val="ffffff"/>
                          </a:solidFill>
                          <a:latin typeface="Arial"/>
                          <a:ea typeface="Arial"/>
                        </a:rPr>
                        <a:t>$359,154</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r>
            </a:tbl>
          </a:graphicData>
        </a:graphic>
      </p:graphicFrame>
      <p:sp>
        <p:nvSpPr>
          <p:cNvPr id="166" name="Google Shape;145;p12"/>
          <p:cNvSpPr/>
          <p:nvPr/>
        </p:nvSpPr>
        <p:spPr>
          <a:xfrm>
            <a:off x="370800" y="313560"/>
            <a:ext cx="3702960" cy="91080"/>
          </a:xfrm>
          <a:prstGeom prst="rect">
            <a:avLst/>
          </a:prstGeom>
          <a:solidFill>
            <a:srgbClr val="3eb4e4"/>
          </a:solidFill>
          <a:ln w="0">
            <a:noFill/>
          </a:ln>
        </p:spPr>
        <p:style>
          <a:lnRef idx="0"/>
          <a:fillRef idx="0"/>
          <a:effectRef idx="0"/>
          <a:fontRef idx="minor"/>
        </p:style>
      </p:sp>
      <p:sp>
        <p:nvSpPr>
          <p:cNvPr id="167" name="Google Shape;146;p12"/>
          <p:cNvSpPr/>
          <p:nvPr/>
        </p:nvSpPr>
        <p:spPr>
          <a:xfrm>
            <a:off x="370800" y="633600"/>
            <a:ext cx="5074920" cy="383040"/>
          </a:xfrm>
          <a:prstGeom prst="rect">
            <a:avLst/>
          </a:prstGeom>
          <a:noFill/>
          <a:ln w="0">
            <a:noFill/>
          </a:ln>
        </p:spPr>
        <p:style>
          <a:lnRef idx="0"/>
          <a:fillRef idx="0"/>
          <a:effectRef idx="0"/>
          <a:fontRef idx="minor"/>
        </p:style>
        <p:txBody>
          <a:bodyPr anchor="ctr">
            <a:normAutofit fontScale="52000"/>
          </a:bodyPr>
          <a:p>
            <a:pPr>
              <a:lnSpc>
                <a:spcPct val="100000"/>
              </a:lnSpc>
              <a:buNone/>
              <a:tabLst>
                <a:tab algn="l" pos="0"/>
              </a:tabLst>
            </a:pPr>
            <a:r>
              <a:rPr b="1" lang="en-US" sz="3600" spc="-1" strike="noStrike">
                <a:solidFill>
                  <a:srgbClr val="272826"/>
                </a:solidFill>
                <a:latin typeface="Roboto Condensed"/>
                <a:ea typeface="Roboto Condensed"/>
              </a:rPr>
              <a:t>COMPARABLE SALES</a:t>
            </a:r>
            <a:endParaRPr b="0" lang="en-US" sz="3600" spc="-1" strike="noStrike">
              <a:latin typeface="Arial"/>
            </a:endParaRPr>
          </a:p>
        </p:txBody>
      </p:sp>
      <p:pic>
        <p:nvPicPr>
          <p:cNvPr id="168" name="Google Shape;147;p12" descr=""/>
          <p:cNvPicPr/>
          <p:nvPr/>
        </p:nvPicPr>
        <p:blipFill>
          <a:blip r:embed="rId1"/>
          <a:srcRect l="1902" t="0" r="1902" b="0"/>
          <a:stretch/>
        </p:blipFill>
        <p:spPr>
          <a:xfrm>
            <a:off x="370800" y="3174840"/>
            <a:ext cx="1510920" cy="1048320"/>
          </a:xfrm>
          <a:prstGeom prst="rect">
            <a:avLst/>
          </a:prstGeom>
          <a:ln w="0">
            <a:noFill/>
          </a:ln>
        </p:spPr>
      </p:pic>
      <p:pic>
        <p:nvPicPr>
          <p:cNvPr id="169" name="Google Shape;148;p12" descr=""/>
          <p:cNvPicPr/>
          <p:nvPr/>
        </p:nvPicPr>
        <p:blipFill>
          <a:blip r:embed="rId2"/>
          <a:srcRect l="1902" t="0" r="1902" b="0"/>
          <a:stretch/>
        </p:blipFill>
        <p:spPr>
          <a:xfrm>
            <a:off x="1951200" y="3174840"/>
            <a:ext cx="1510920" cy="1048320"/>
          </a:xfrm>
          <a:prstGeom prst="rect">
            <a:avLst/>
          </a:prstGeom>
          <a:ln w="0">
            <a:noFill/>
          </a:ln>
        </p:spPr>
      </p:pic>
      <p:pic>
        <p:nvPicPr>
          <p:cNvPr id="170" name="Google Shape;149;p12" descr=""/>
          <p:cNvPicPr/>
          <p:nvPr/>
        </p:nvPicPr>
        <p:blipFill>
          <a:blip r:embed="rId3"/>
          <a:srcRect l="0" t="757" r="0" b="757"/>
          <a:stretch/>
        </p:blipFill>
        <p:spPr>
          <a:xfrm>
            <a:off x="3765960" y="3174840"/>
            <a:ext cx="7075800" cy="4395960"/>
          </a:xfrm>
          <a:prstGeom prst="rect">
            <a:avLst/>
          </a:prstGeom>
          <a:ln w="0">
            <a:noFill/>
          </a:ln>
        </p:spPr>
      </p:pic>
      <p:sp>
        <p:nvSpPr>
          <p:cNvPr id="171" name="Google Shape;150;p12"/>
          <p:cNvSpPr/>
          <p:nvPr/>
        </p:nvSpPr>
        <p:spPr>
          <a:xfrm rot="16200000">
            <a:off x="422640" y="378792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72" name="Google Shape;151;p12"/>
          <p:cNvSpPr/>
          <p:nvPr/>
        </p:nvSpPr>
        <p:spPr>
          <a:xfrm>
            <a:off x="370800" y="387756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1</a:t>
            </a:r>
            <a:endParaRPr b="0" lang="en-US" sz="1400" spc="-1" strike="noStrike">
              <a:latin typeface="Arial"/>
            </a:endParaRPr>
          </a:p>
        </p:txBody>
      </p:sp>
      <p:pic>
        <p:nvPicPr>
          <p:cNvPr id="173" name="Google Shape;152;p12" descr=""/>
          <p:cNvPicPr/>
          <p:nvPr/>
        </p:nvPicPr>
        <p:blipFill>
          <a:blip r:embed="rId4"/>
          <a:srcRect l="1902" t="0" r="1902" b="0"/>
          <a:stretch/>
        </p:blipFill>
        <p:spPr>
          <a:xfrm>
            <a:off x="370800" y="4290480"/>
            <a:ext cx="1510920" cy="1048320"/>
          </a:xfrm>
          <a:prstGeom prst="rect">
            <a:avLst/>
          </a:prstGeom>
          <a:ln w="0">
            <a:noFill/>
          </a:ln>
        </p:spPr>
      </p:pic>
      <p:pic>
        <p:nvPicPr>
          <p:cNvPr id="174" name="Google Shape;153;p12" descr=""/>
          <p:cNvPicPr/>
          <p:nvPr/>
        </p:nvPicPr>
        <p:blipFill>
          <a:blip r:embed="rId5"/>
          <a:srcRect l="1902" t="0" r="1902" b="0"/>
          <a:stretch/>
        </p:blipFill>
        <p:spPr>
          <a:xfrm>
            <a:off x="1951200" y="4290480"/>
            <a:ext cx="1510920" cy="1048320"/>
          </a:xfrm>
          <a:prstGeom prst="rect">
            <a:avLst/>
          </a:prstGeom>
          <a:ln w="0">
            <a:noFill/>
          </a:ln>
        </p:spPr>
      </p:pic>
      <p:pic>
        <p:nvPicPr>
          <p:cNvPr id="175" name="Google Shape;154;p12" descr=""/>
          <p:cNvPicPr/>
          <p:nvPr/>
        </p:nvPicPr>
        <p:blipFill>
          <a:blip r:embed="rId6"/>
          <a:srcRect l="1902" t="0" r="1902" b="0"/>
          <a:stretch/>
        </p:blipFill>
        <p:spPr>
          <a:xfrm>
            <a:off x="370800" y="5406480"/>
            <a:ext cx="1510920" cy="1048320"/>
          </a:xfrm>
          <a:prstGeom prst="rect">
            <a:avLst/>
          </a:prstGeom>
          <a:ln w="0">
            <a:noFill/>
          </a:ln>
        </p:spPr>
      </p:pic>
      <p:pic>
        <p:nvPicPr>
          <p:cNvPr id="176" name="Google Shape;155;p12" descr=""/>
          <p:cNvPicPr/>
          <p:nvPr/>
        </p:nvPicPr>
        <p:blipFill>
          <a:blip r:embed="rId7"/>
          <a:srcRect l="1902" t="0" r="1902" b="0"/>
          <a:stretch/>
        </p:blipFill>
        <p:spPr>
          <a:xfrm>
            <a:off x="1951200" y="5406480"/>
            <a:ext cx="1510920" cy="1048320"/>
          </a:xfrm>
          <a:prstGeom prst="rect">
            <a:avLst/>
          </a:prstGeom>
          <a:ln w="0">
            <a:noFill/>
          </a:ln>
        </p:spPr>
      </p:pic>
      <p:pic>
        <p:nvPicPr>
          <p:cNvPr id="177" name="Google Shape;156;p12" descr=""/>
          <p:cNvPicPr/>
          <p:nvPr/>
        </p:nvPicPr>
        <p:blipFill>
          <a:blip r:embed="rId8"/>
          <a:srcRect l="1902" t="0" r="1902" b="0"/>
          <a:stretch/>
        </p:blipFill>
        <p:spPr>
          <a:xfrm>
            <a:off x="370800" y="6522480"/>
            <a:ext cx="1510920" cy="1048320"/>
          </a:xfrm>
          <a:prstGeom prst="rect">
            <a:avLst/>
          </a:prstGeom>
          <a:ln w="0">
            <a:noFill/>
          </a:ln>
        </p:spPr>
      </p:pic>
      <p:pic>
        <p:nvPicPr>
          <p:cNvPr id="178" name="Google Shape;157;p12" descr=""/>
          <p:cNvPicPr/>
          <p:nvPr/>
        </p:nvPicPr>
        <p:blipFill>
          <a:blip r:embed="rId9"/>
          <a:srcRect l="1902" t="0" r="1902" b="0"/>
          <a:stretch/>
        </p:blipFill>
        <p:spPr>
          <a:xfrm>
            <a:off x="1951200" y="6522480"/>
            <a:ext cx="1510920" cy="1048320"/>
          </a:xfrm>
          <a:prstGeom prst="rect">
            <a:avLst/>
          </a:prstGeom>
          <a:ln w="0">
            <a:noFill/>
          </a:ln>
        </p:spPr>
      </p:pic>
      <p:sp>
        <p:nvSpPr>
          <p:cNvPr id="179" name="Google Shape;158;p12"/>
          <p:cNvSpPr/>
          <p:nvPr/>
        </p:nvSpPr>
        <p:spPr>
          <a:xfrm rot="16200000">
            <a:off x="1995840" y="378792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0" name="Google Shape;159;p12"/>
          <p:cNvSpPr/>
          <p:nvPr/>
        </p:nvSpPr>
        <p:spPr>
          <a:xfrm>
            <a:off x="1944000" y="387756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2</a:t>
            </a:r>
            <a:endParaRPr b="0" lang="en-US" sz="1400" spc="-1" strike="noStrike">
              <a:latin typeface="Arial"/>
            </a:endParaRPr>
          </a:p>
        </p:txBody>
      </p:sp>
      <p:sp>
        <p:nvSpPr>
          <p:cNvPr id="181" name="Google Shape;160;p12"/>
          <p:cNvSpPr/>
          <p:nvPr/>
        </p:nvSpPr>
        <p:spPr>
          <a:xfrm rot="16200000">
            <a:off x="1995840" y="491940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2" name="Google Shape;161;p12"/>
          <p:cNvSpPr/>
          <p:nvPr/>
        </p:nvSpPr>
        <p:spPr>
          <a:xfrm>
            <a:off x="1944000" y="500904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4</a:t>
            </a:r>
            <a:endParaRPr b="0" lang="en-US" sz="1400" spc="-1" strike="noStrike">
              <a:latin typeface="Arial"/>
            </a:endParaRPr>
          </a:p>
        </p:txBody>
      </p:sp>
      <p:sp>
        <p:nvSpPr>
          <p:cNvPr id="183" name="Google Shape;162;p12"/>
          <p:cNvSpPr/>
          <p:nvPr/>
        </p:nvSpPr>
        <p:spPr>
          <a:xfrm rot="16200000">
            <a:off x="1995840" y="602748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4" name="Google Shape;163;p12"/>
          <p:cNvSpPr/>
          <p:nvPr/>
        </p:nvSpPr>
        <p:spPr>
          <a:xfrm>
            <a:off x="1944000" y="611712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6</a:t>
            </a:r>
            <a:endParaRPr b="0" lang="en-US" sz="1400" spc="-1" strike="noStrike">
              <a:latin typeface="Arial"/>
            </a:endParaRPr>
          </a:p>
        </p:txBody>
      </p:sp>
      <p:sp>
        <p:nvSpPr>
          <p:cNvPr id="185" name="Google Shape;164;p12"/>
          <p:cNvSpPr/>
          <p:nvPr/>
        </p:nvSpPr>
        <p:spPr>
          <a:xfrm rot="16200000">
            <a:off x="1995840" y="714348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6" name="Google Shape;165;p12"/>
          <p:cNvSpPr/>
          <p:nvPr/>
        </p:nvSpPr>
        <p:spPr>
          <a:xfrm>
            <a:off x="1944000" y="723312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7</a:t>
            </a:r>
            <a:endParaRPr b="0" lang="en-US" sz="1400" spc="-1" strike="noStrike">
              <a:latin typeface="Arial"/>
            </a:endParaRPr>
          </a:p>
        </p:txBody>
      </p:sp>
      <p:sp>
        <p:nvSpPr>
          <p:cNvPr id="187" name="Google Shape;166;p12"/>
          <p:cNvSpPr/>
          <p:nvPr/>
        </p:nvSpPr>
        <p:spPr>
          <a:xfrm rot="16200000">
            <a:off x="422640" y="488628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8" name="Google Shape;167;p12"/>
          <p:cNvSpPr/>
          <p:nvPr/>
        </p:nvSpPr>
        <p:spPr>
          <a:xfrm>
            <a:off x="370800" y="497592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3</a:t>
            </a:r>
            <a:endParaRPr b="0" lang="en-US" sz="1400" spc="-1" strike="noStrike">
              <a:latin typeface="Arial"/>
            </a:endParaRPr>
          </a:p>
        </p:txBody>
      </p:sp>
      <p:sp>
        <p:nvSpPr>
          <p:cNvPr id="189" name="Google Shape;168;p12"/>
          <p:cNvSpPr/>
          <p:nvPr/>
        </p:nvSpPr>
        <p:spPr>
          <a:xfrm rot="16200000">
            <a:off x="422640" y="601992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90" name="Google Shape;169;p12"/>
          <p:cNvSpPr/>
          <p:nvPr/>
        </p:nvSpPr>
        <p:spPr>
          <a:xfrm>
            <a:off x="370800" y="610956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5</a:t>
            </a:r>
            <a:endParaRPr b="0" lang="en-US" sz="1400" spc="-1" strike="noStrike">
              <a:latin typeface="Arial"/>
            </a:endParaRPr>
          </a:p>
        </p:txBody>
      </p:sp>
      <p:sp>
        <p:nvSpPr>
          <p:cNvPr id="191" name="Google Shape;170;p12"/>
          <p:cNvSpPr/>
          <p:nvPr/>
        </p:nvSpPr>
        <p:spPr>
          <a:xfrm rot="16200000">
            <a:off x="422640" y="713556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92" name="Google Shape;171;p12"/>
          <p:cNvSpPr/>
          <p:nvPr/>
        </p:nvSpPr>
        <p:spPr>
          <a:xfrm>
            <a:off x="370800" y="722520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7</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Google Shape;176;p13"/>
          <p:cNvSpPr/>
          <p:nvPr/>
        </p:nvSpPr>
        <p:spPr>
          <a:xfrm>
            <a:off x="626760" y="609480"/>
            <a:ext cx="9905760" cy="6857640"/>
          </a:xfrm>
          <a:prstGeom prst="rect">
            <a:avLst/>
          </a:prstGeom>
          <a:noFill/>
          <a:ln w="9525">
            <a:solidFill>
              <a:srgbClr val="ffffff"/>
            </a:solidFill>
            <a:round/>
          </a:ln>
        </p:spPr>
        <p:style>
          <a:lnRef idx="0"/>
          <a:fillRef idx="0"/>
          <a:effectRef idx="0"/>
          <a:fontRef idx="minor"/>
        </p:style>
      </p:sp>
      <p:pic>
        <p:nvPicPr>
          <p:cNvPr id="194" name="Google Shape;177;p13" descr=""/>
          <p:cNvPicPr/>
          <p:nvPr/>
        </p:nvPicPr>
        <p:blipFill>
          <a:blip r:embed="rId1"/>
          <a:srcRect l="1900" t="0" r="1900" b="0"/>
          <a:stretch/>
        </p:blipFill>
        <p:spPr>
          <a:xfrm>
            <a:off x="0" y="0"/>
            <a:ext cx="11201040" cy="7772040"/>
          </a:xfrm>
          <a:prstGeom prst="rect">
            <a:avLst/>
          </a:prstGeom>
          <a:ln w="0">
            <a:noFill/>
          </a:ln>
        </p:spPr>
      </p:pic>
      <p:sp>
        <p:nvSpPr>
          <p:cNvPr id="195" name="Google Shape;178;p13"/>
          <p:cNvSpPr/>
          <p:nvPr/>
        </p:nvSpPr>
        <p:spPr>
          <a:xfrm rot="16200000">
            <a:off x="6622560" y="2676240"/>
            <a:ext cx="1774800" cy="738216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96" name="Google Shape;179;p13"/>
          <p:cNvSpPr/>
          <p:nvPr/>
        </p:nvSpPr>
        <p:spPr>
          <a:xfrm>
            <a:off x="4047480" y="5951520"/>
            <a:ext cx="7153560" cy="15534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4800" spc="-1" strike="noStrike">
                <a:solidFill>
                  <a:srgbClr val="ffffff"/>
                </a:solidFill>
                <a:latin typeface="Roboto Condensed"/>
                <a:ea typeface="Roboto Condensed"/>
              </a:rPr>
              <a:t>RENTAL COMPARABLES</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97" name="Google Shape;184;p14"/>
          <p:cNvGraphicFramePr/>
          <p:nvPr/>
        </p:nvGraphicFramePr>
        <p:xfrm>
          <a:off x="373320" y="1057680"/>
          <a:ext cx="10468800" cy="1906200"/>
        </p:xfrm>
        <a:graphic>
          <a:graphicData uri="http://schemas.openxmlformats.org/drawingml/2006/table">
            <a:tbl>
              <a:tblPr/>
              <a:tblGrid>
                <a:gridCol w="238320"/>
                <a:gridCol w="1998360"/>
                <a:gridCol w="673200"/>
                <a:gridCol w="1034640"/>
                <a:gridCol w="1091160"/>
                <a:gridCol w="678960"/>
                <a:gridCol w="678960"/>
                <a:gridCol w="678960"/>
                <a:gridCol w="678960"/>
                <a:gridCol w="678960"/>
                <a:gridCol w="559080"/>
                <a:gridCol w="798480"/>
                <a:gridCol w="680760"/>
              </a:tblGrid>
              <a:tr h="288360">
                <a:tc>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nSpc>
                          <a:spcPct val="100000"/>
                        </a:lnSpc>
                        <a:buNone/>
                        <a:tabLst>
                          <a:tab algn="l" pos="0"/>
                        </a:tabLst>
                      </a:pPr>
                      <a:r>
                        <a:rPr b="0" lang="en-US" sz="1000" spc="-1" strike="noStrike">
                          <a:solidFill>
                            <a:srgbClr val="ffffff"/>
                          </a:solidFill>
                          <a:latin typeface="Arial"/>
                          <a:ea typeface="Arial"/>
                        </a:rPr>
                        <a:t>Property Name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Type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County</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Submarket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Sale Date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Built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Units</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Unit SF</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Rents at Sale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Rents/SF</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Sale Price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tIns="4320" bIns="0" anchor="ctr">
                      <a:noAutofit/>
                    </a:bodyPr>
                    <a:p>
                      <a:pPr algn="ctr">
                        <a:lnSpc>
                          <a:spcPct val="100000"/>
                        </a:lnSpc>
                        <a:buNone/>
                        <a:tabLst>
                          <a:tab algn="l" pos="0"/>
                        </a:tabLst>
                      </a:pPr>
                      <a:r>
                        <a:rPr b="0" lang="en-US" sz="1000" spc="-1" strike="noStrike">
                          <a:solidFill>
                            <a:srgbClr val="ffffff"/>
                          </a:solidFill>
                          <a:latin typeface="Arial"/>
                          <a:ea typeface="Arial"/>
                        </a:rPr>
                        <a:t>Price/Unit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Solaire at Coconut Creek Apartments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1,080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$2,600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$94,500,000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$350,000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Bell 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1,124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$2,643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$53,570,000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$408,931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Horizon at 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2008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1,175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$2,481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$2.11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$84,430,000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$351,792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Lerner Parc at Gatlin Commons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St. Lucie County</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Port St. Lucie</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2020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1,005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$2,065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$65,000,000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$325,000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Broadstone Cypress Hammocks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396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1,048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$132,000,000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$333,333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High Ridge Landing</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Palm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Boynton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Sep-22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184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1,049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$2,302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$2.19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$71,000,000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$385,870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9980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7</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Broadstone Cypress Hammocks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396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1,048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$2,431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$132,000,000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$333,333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nSpc>
                          <a:spcPct val="100000"/>
                        </a:lnSpc>
                        <a:buNone/>
                        <a:tabLst>
                          <a:tab algn="l" pos="0"/>
                        </a:tabLst>
                      </a:pPr>
                      <a:r>
                        <a:rPr b="0" lang="en-US" sz="900" spc="-1" strike="noStrike">
                          <a:solidFill>
                            <a:srgbClr val="000000"/>
                          </a:solidFill>
                          <a:latin typeface="Arial"/>
                          <a:ea typeface="Arial"/>
                        </a:rPr>
                        <a:t>High Ridge Landing</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Palm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Boynton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Sep-22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2016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184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1,049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$2,302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$2.19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$71,000,000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tIns="4320" bIns="0" anchor="ctr">
                      <a:noAutofit/>
                    </a:bodyPr>
                    <a:p>
                      <a:pPr algn="ctr">
                        <a:lnSpc>
                          <a:spcPct val="100000"/>
                        </a:lnSpc>
                        <a:buNone/>
                        <a:tabLst>
                          <a:tab algn="l" pos="0"/>
                        </a:tabLst>
                      </a:pPr>
                      <a:r>
                        <a:rPr b="0" lang="en-US" sz="900" spc="-1" strike="noStrike">
                          <a:solidFill>
                            <a:srgbClr val="000000"/>
                          </a:solidFill>
                          <a:latin typeface="Arial"/>
                          <a:ea typeface="Arial"/>
                        </a:rPr>
                        <a:t>$385,870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gridSpan="2">
                  <a:txBody>
                    <a:bodyPr lIns="4320" rIns="4320" tIns="4320" bIns="0" anchor="ctr">
                      <a:noAutofit/>
                    </a:bodyPr>
                    <a:p>
                      <a:pPr marL="182880">
                        <a:lnSpc>
                          <a:spcPct val="100000"/>
                        </a:lnSpc>
                        <a:buNone/>
                        <a:tabLst>
                          <a:tab algn="l" pos="0"/>
                        </a:tabLst>
                      </a:pPr>
                      <a:r>
                        <a:rPr b="1" i="1" lang="en-US" sz="900" spc="-1" strike="noStrike">
                          <a:solidFill>
                            <a:srgbClr val="ffffff"/>
                          </a:solidFill>
                          <a:latin typeface="Arial"/>
                          <a:ea typeface="Arial"/>
                        </a:rPr>
                        <a:t>Averages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hMerge="1">
                  <a:tcPr anchor="t" marL="90000" marR="90000">
                    <a:lnL>
                      <a:noFill/>
                    </a:lnL>
                    <a:lnR>
                      <a:noFill/>
                    </a:lnR>
                    <a:lnT>
                      <a:noFill/>
                    </a:lnT>
                    <a:lnB>
                      <a:noFill/>
                    </a:lnB>
                    <a:solidFill>
                      <a:srgbClr val="729fcf"/>
                    </a:solidFill>
                  </a:tcPr>
                </a:tc>
                <a:tc>
                  <a:txBody>
                    <a:bodyPr lIns="4320" rIns="4320" tIns="4320" bIns="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tIns="4320" bIns="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tIns="6120" bIns="0" anchor="ctr">
                      <a:noAutofit/>
                    </a:bodyPr>
                    <a:p>
                      <a:pPr algn="ctr">
                        <a:lnSpc>
                          <a:spcPct val="100000"/>
                        </a:lnSpc>
                        <a:buNone/>
                        <a:tabLst>
                          <a:tab algn="l" pos="0"/>
                        </a:tabLst>
                      </a:pPr>
                      <a:r>
                        <a:rPr b="1" i="1" lang="en-US" sz="900" spc="-1" strike="noStrike">
                          <a:solidFill>
                            <a:srgbClr val="ffffff"/>
                          </a:solidFill>
                          <a:latin typeface="Arial"/>
                          <a:ea typeface="Arial"/>
                        </a:rPr>
                        <a:t>$2,420</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tIns="6120" bIns="0" anchor="ctr">
                      <a:noAutofit/>
                    </a:bodyPr>
                    <a:p>
                      <a:pPr algn="ctr">
                        <a:lnSpc>
                          <a:spcPct val="100000"/>
                        </a:lnSpc>
                        <a:buNone/>
                        <a:tabLst>
                          <a:tab algn="l" pos="0"/>
                        </a:tabLst>
                      </a:pPr>
                      <a:r>
                        <a:rPr b="1" i="1" lang="en-US" sz="900" spc="-1" strike="noStrike">
                          <a:solidFill>
                            <a:srgbClr val="ffffff"/>
                          </a:solidFill>
                          <a:latin typeface="Arial"/>
                          <a:ea typeface="Arial"/>
                        </a:rPr>
                        <a:t>$2.24</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tIns="6120" bIns="0" anchor="ctr">
                      <a:noAutofit/>
                    </a:bodyPr>
                    <a:p>
                      <a:pPr algn="ctr">
                        <a:lnSpc>
                          <a:spcPct val="100000"/>
                        </a:lnSpc>
                        <a:buNone/>
                        <a:tabLst>
                          <a:tab algn="l" pos="0"/>
                        </a:tabLst>
                      </a:pPr>
                      <a:r>
                        <a:rPr b="1" i="1" lang="en-US" sz="900" spc="-1" strike="noStrike">
                          <a:solidFill>
                            <a:srgbClr val="ffffff"/>
                          </a:solidFill>
                          <a:latin typeface="Arial"/>
                          <a:ea typeface="Arial"/>
                        </a:rPr>
                        <a:t>$83,416,667</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tIns="6120" bIns="0" anchor="ctr">
                      <a:noAutofit/>
                    </a:bodyPr>
                    <a:p>
                      <a:pPr algn="ctr">
                        <a:lnSpc>
                          <a:spcPct val="100000"/>
                        </a:lnSpc>
                        <a:buNone/>
                        <a:tabLst>
                          <a:tab algn="l" pos="0"/>
                        </a:tabLst>
                      </a:pPr>
                      <a:r>
                        <a:rPr b="1" i="1" lang="en-US" sz="900" spc="-1" strike="noStrike">
                          <a:solidFill>
                            <a:srgbClr val="ffffff"/>
                          </a:solidFill>
                          <a:latin typeface="Arial"/>
                          <a:ea typeface="Arial"/>
                        </a:rPr>
                        <a:t>$359,154</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r>
            </a:tbl>
          </a:graphicData>
        </a:graphic>
      </p:graphicFrame>
      <p:sp>
        <p:nvSpPr>
          <p:cNvPr id="198" name="Google Shape;185;p14"/>
          <p:cNvSpPr/>
          <p:nvPr/>
        </p:nvSpPr>
        <p:spPr>
          <a:xfrm>
            <a:off x="370800" y="313560"/>
            <a:ext cx="3702960" cy="91080"/>
          </a:xfrm>
          <a:prstGeom prst="rect">
            <a:avLst/>
          </a:prstGeom>
          <a:solidFill>
            <a:srgbClr val="3eb4e4"/>
          </a:solidFill>
          <a:ln w="0">
            <a:noFill/>
          </a:ln>
        </p:spPr>
        <p:style>
          <a:lnRef idx="0"/>
          <a:fillRef idx="0"/>
          <a:effectRef idx="0"/>
          <a:fontRef idx="minor"/>
        </p:style>
      </p:sp>
      <p:sp>
        <p:nvSpPr>
          <p:cNvPr id="199" name="Google Shape;186;p14"/>
          <p:cNvSpPr/>
          <p:nvPr/>
        </p:nvSpPr>
        <p:spPr>
          <a:xfrm>
            <a:off x="370800" y="633600"/>
            <a:ext cx="5074920" cy="383040"/>
          </a:xfrm>
          <a:prstGeom prst="rect">
            <a:avLst/>
          </a:prstGeom>
          <a:noFill/>
          <a:ln w="0">
            <a:noFill/>
          </a:ln>
        </p:spPr>
        <p:style>
          <a:lnRef idx="0"/>
          <a:fillRef idx="0"/>
          <a:effectRef idx="0"/>
          <a:fontRef idx="minor"/>
        </p:style>
        <p:txBody>
          <a:bodyPr anchor="ctr">
            <a:normAutofit fontScale="52000"/>
          </a:bodyPr>
          <a:p>
            <a:pPr>
              <a:lnSpc>
                <a:spcPct val="100000"/>
              </a:lnSpc>
              <a:buNone/>
              <a:tabLst>
                <a:tab algn="l" pos="0"/>
              </a:tabLst>
            </a:pPr>
            <a:r>
              <a:rPr b="1" lang="en-US" sz="3600" spc="-1" strike="noStrike">
                <a:solidFill>
                  <a:srgbClr val="272826"/>
                </a:solidFill>
                <a:latin typeface="Roboto Condensed"/>
                <a:ea typeface="Roboto Condensed"/>
              </a:rPr>
              <a:t>COMPARABLE SALES</a:t>
            </a:r>
            <a:endParaRPr b="0" lang="en-US" sz="3600" spc="-1" strike="noStrike">
              <a:latin typeface="Arial"/>
            </a:endParaRPr>
          </a:p>
        </p:txBody>
      </p:sp>
      <p:pic>
        <p:nvPicPr>
          <p:cNvPr id="200" name="Google Shape;187;p14" descr=""/>
          <p:cNvPicPr/>
          <p:nvPr/>
        </p:nvPicPr>
        <p:blipFill>
          <a:blip r:embed="rId1"/>
          <a:srcRect l="1902" t="0" r="1902" b="0"/>
          <a:stretch/>
        </p:blipFill>
        <p:spPr>
          <a:xfrm>
            <a:off x="370800" y="3174840"/>
            <a:ext cx="1510920" cy="1048320"/>
          </a:xfrm>
          <a:prstGeom prst="rect">
            <a:avLst/>
          </a:prstGeom>
          <a:ln w="0">
            <a:noFill/>
          </a:ln>
        </p:spPr>
      </p:pic>
      <p:pic>
        <p:nvPicPr>
          <p:cNvPr id="201" name="Google Shape;188;p14" descr=""/>
          <p:cNvPicPr/>
          <p:nvPr/>
        </p:nvPicPr>
        <p:blipFill>
          <a:blip r:embed="rId2"/>
          <a:srcRect l="1902" t="0" r="1902" b="0"/>
          <a:stretch/>
        </p:blipFill>
        <p:spPr>
          <a:xfrm>
            <a:off x="1951200" y="3174840"/>
            <a:ext cx="1510920" cy="1048320"/>
          </a:xfrm>
          <a:prstGeom prst="rect">
            <a:avLst/>
          </a:prstGeom>
          <a:ln w="0">
            <a:noFill/>
          </a:ln>
        </p:spPr>
      </p:pic>
      <p:pic>
        <p:nvPicPr>
          <p:cNvPr id="202" name="Google Shape;189;p14" descr=""/>
          <p:cNvPicPr/>
          <p:nvPr/>
        </p:nvPicPr>
        <p:blipFill>
          <a:blip r:embed="rId3"/>
          <a:srcRect l="0" t="757" r="0" b="757"/>
          <a:stretch/>
        </p:blipFill>
        <p:spPr>
          <a:xfrm>
            <a:off x="3765960" y="3174840"/>
            <a:ext cx="7075800" cy="4395960"/>
          </a:xfrm>
          <a:prstGeom prst="rect">
            <a:avLst/>
          </a:prstGeom>
          <a:ln w="0">
            <a:noFill/>
          </a:ln>
        </p:spPr>
      </p:pic>
      <p:sp>
        <p:nvSpPr>
          <p:cNvPr id="203" name="Google Shape;190;p14"/>
          <p:cNvSpPr/>
          <p:nvPr/>
        </p:nvSpPr>
        <p:spPr>
          <a:xfrm rot="16200000">
            <a:off x="422640" y="378792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04" name="Google Shape;191;p14"/>
          <p:cNvSpPr/>
          <p:nvPr/>
        </p:nvSpPr>
        <p:spPr>
          <a:xfrm>
            <a:off x="127080" y="386028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1</a:t>
            </a:r>
            <a:endParaRPr b="0" lang="en-US" sz="1400" spc="-1" strike="noStrike">
              <a:latin typeface="Arial"/>
            </a:endParaRPr>
          </a:p>
        </p:txBody>
      </p:sp>
      <p:pic>
        <p:nvPicPr>
          <p:cNvPr id="205" name="Google Shape;192;p14" descr=""/>
          <p:cNvPicPr/>
          <p:nvPr/>
        </p:nvPicPr>
        <p:blipFill>
          <a:blip r:embed="rId4"/>
          <a:srcRect l="1902" t="0" r="1902" b="0"/>
          <a:stretch/>
        </p:blipFill>
        <p:spPr>
          <a:xfrm>
            <a:off x="370800" y="4290480"/>
            <a:ext cx="1510920" cy="1048320"/>
          </a:xfrm>
          <a:prstGeom prst="rect">
            <a:avLst/>
          </a:prstGeom>
          <a:ln w="0">
            <a:noFill/>
          </a:ln>
        </p:spPr>
      </p:pic>
      <p:pic>
        <p:nvPicPr>
          <p:cNvPr id="206" name="Google Shape;193;p14" descr=""/>
          <p:cNvPicPr/>
          <p:nvPr/>
        </p:nvPicPr>
        <p:blipFill>
          <a:blip r:embed="rId5"/>
          <a:srcRect l="1902" t="0" r="1902" b="0"/>
          <a:stretch/>
        </p:blipFill>
        <p:spPr>
          <a:xfrm>
            <a:off x="1951200" y="4290480"/>
            <a:ext cx="1510920" cy="1048320"/>
          </a:xfrm>
          <a:prstGeom prst="rect">
            <a:avLst/>
          </a:prstGeom>
          <a:ln w="0">
            <a:noFill/>
          </a:ln>
        </p:spPr>
      </p:pic>
      <p:pic>
        <p:nvPicPr>
          <p:cNvPr id="207" name="Google Shape;194;p14" descr=""/>
          <p:cNvPicPr/>
          <p:nvPr/>
        </p:nvPicPr>
        <p:blipFill>
          <a:blip r:embed="rId6"/>
          <a:srcRect l="1902" t="0" r="1902" b="0"/>
          <a:stretch/>
        </p:blipFill>
        <p:spPr>
          <a:xfrm>
            <a:off x="370800" y="5406480"/>
            <a:ext cx="1510920" cy="1048320"/>
          </a:xfrm>
          <a:prstGeom prst="rect">
            <a:avLst/>
          </a:prstGeom>
          <a:ln w="0">
            <a:noFill/>
          </a:ln>
        </p:spPr>
      </p:pic>
      <p:pic>
        <p:nvPicPr>
          <p:cNvPr id="208" name="Google Shape;195;p14" descr=""/>
          <p:cNvPicPr/>
          <p:nvPr/>
        </p:nvPicPr>
        <p:blipFill>
          <a:blip r:embed="rId7"/>
          <a:srcRect l="1902" t="0" r="1902" b="0"/>
          <a:stretch/>
        </p:blipFill>
        <p:spPr>
          <a:xfrm>
            <a:off x="1951200" y="5406480"/>
            <a:ext cx="1510920" cy="1048320"/>
          </a:xfrm>
          <a:prstGeom prst="rect">
            <a:avLst/>
          </a:prstGeom>
          <a:ln w="0">
            <a:noFill/>
          </a:ln>
        </p:spPr>
      </p:pic>
      <p:pic>
        <p:nvPicPr>
          <p:cNvPr id="209" name="Google Shape;196;p14" descr=""/>
          <p:cNvPicPr/>
          <p:nvPr/>
        </p:nvPicPr>
        <p:blipFill>
          <a:blip r:embed="rId8"/>
          <a:srcRect l="1902" t="0" r="1902" b="0"/>
          <a:stretch/>
        </p:blipFill>
        <p:spPr>
          <a:xfrm>
            <a:off x="370800" y="6522480"/>
            <a:ext cx="1510920" cy="1048320"/>
          </a:xfrm>
          <a:prstGeom prst="rect">
            <a:avLst/>
          </a:prstGeom>
          <a:ln w="0">
            <a:noFill/>
          </a:ln>
        </p:spPr>
      </p:pic>
      <p:pic>
        <p:nvPicPr>
          <p:cNvPr id="210" name="Google Shape;197;p14" descr=""/>
          <p:cNvPicPr/>
          <p:nvPr/>
        </p:nvPicPr>
        <p:blipFill>
          <a:blip r:embed="rId9"/>
          <a:srcRect l="1902" t="0" r="1902" b="0"/>
          <a:stretch/>
        </p:blipFill>
        <p:spPr>
          <a:xfrm>
            <a:off x="1951200" y="6522480"/>
            <a:ext cx="1510920" cy="1048320"/>
          </a:xfrm>
          <a:prstGeom prst="rect">
            <a:avLst/>
          </a:prstGeom>
          <a:ln w="0">
            <a:noFill/>
          </a:ln>
        </p:spPr>
      </p:pic>
      <p:sp>
        <p:nvSpPr>
          <p:cNvPr id="211" name="Google Shape;198;p14"/>
          <p:cNvSpPr/>
          <p:nvPr/>
        </p:nvSpPr>
        <p:spPr>
          <a:xfrm rot="16200000">
            <a:off x="1995840" y="378792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12" name="Google Shape;199;p14"/>
          <p:cNvSpPr/>
          <p:nvPr/>
        </p:nvSpPr>
        <p:spPr>
          <a:xfrm>
            <a:off x="1944000" y="387756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2</a:t>
            </a:r>
            <a:endParaRPr b="0" lang="en-US" sz="1400" spc="-1" strike="noStrike">
              <a:latin typeface="Arial"/>
            </a:endParaRPr>
          </a:p>
        </p:txBody>
      </p:sp>
      <p:sp>
        <p:nvSpPr>
          <p:cNvPr id="213" name="Google Shape;200;p14"/>
          <p:cNvSpPr/>
          <p:nvPr/>
        </p:nvSpPr>
        <p:spPr>
          <a:xfrm rot="16200000">
            <a:off x="1995840" y="491940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14" name="Google Shape;201;p14"/>
          <p:cNvSpPr/>
          <p:nvPr/>
        </p:nvSpPr>
        <p:spPr>
          <a:xfrm>
            <a:off x="1944000" y="500904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4</a:t>
            </a:r>
            <a:endParaRPr b="0" lang="en-US" sz="1400" spc="-1" strike="noStrike">
              <a:latin typeface="Arial"/>
            </a:endParaRPr>
          </a:p>
        </p:txBody>
      </p:sp>
      <p:sp>
        <p:nvSpPr>
          <p:cNvPr id="215" name="Google Shape;202;p14"/>
          <p:cNvSpPr/>
          <p:nvPr/>
        </p:nvSpPr>
        <p:spPr>
          <a:xfrm rot="16200000">
            <a:off x="1995840" y="602748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16" name="Google Shape;203;p14"/>
          <p:cNvSpPr/>
          <p:nvPr/>
        </p:nvSpPr>
        <p:spPr>
          <a:xfrm>
            <a:off x="1944000" y="611712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6</a:t>
            </a:r>
            <a:endParaRPr b="0" lang="en-US" sz="1400" spc="-1" strike="noStrike">
              <a:latin typeface="Arial"/>
            </a:endParaRPr>
          </a:p>
        </p:txBody>
      </p:sp>
      <p:sp>
        <p:nvSpPr>
          <p:cNvPr id="217" name="Google Shape;204;p14"/>
          <p:cNvSpPr/>
          <p:nvPr/>
        </p:nvSpPr>
        <p:spPr>
          <a:xfrm rot="16200000">
            <a:off x="1995840" y="714348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18" name="Google Shape;205;p14"/>
          <p:cNvSpPr/>
          <p:nvPr/>
        </p:nvSpPr>
        <p:spPr>
          <a:xfrm>
            <a:off x="1944000" y="723312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7</a:t>
            </a:r>
            <a:endParaRPr b="0" lang="en-US" sz="1400" spc="-1" strike="noStrike">
              <a:latin typeface="Arial"/>
            </a:endParaRPr>
          </a:p>
        </p:txBody>
      </p:sp>
      <p:sp>
        <p:nvSpPr>
          <p:cNvPr id="219" name="Google Shape;206;p14"/>
          <p:cNvSpPr/>
          <p:nvPr/>
        </p:nvSpPr>
        <p:spPr>
          <a:xfrm rot="16200000">
            <a:off x="422640" y="488628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20" name="Google Shape;207;p14"/>
          <p:cNvSpPr/>
          <p:nvPr/>
        </p:nvSpPr>
        <p:spPr>
          <a:xfrm>
            <a:off x="370800" y="497592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3</a:t>
            </a:r>
            <a:endParaRPr b="0" lang="en-US" sz="1400" spc="-1" strike="noStrike">
              <a:latin typeface="Arial"/>
            </a:endParaRPr>
          </a:p>
        </p:txBody>
      </p:sp>
      <p:sp>
        <p:nvSpPr>
          <p:cNvPr id="221" name="Google Shape;208;p14"/>
          <p:cNvSpPr/>
          <p:nvPr/>
        </p:nvSpPr>
        <p:spPr>
          <a:xfrm rot="16200000">
            <a:off x="422640" y="601992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22" name="Google Shape;209;p14"/>
          <p:cNvSpPr/>
          <p:nvPr/>
        </p:nvSpPr>
        <p:spPr>
          <a:xfrm>
            <a:off x="370800" y="610956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5</a:t>
            </a:r>
            <a:endParaRPr b="0" lang="en-US" sz="1400" spc="-1" strike="noStrike">
              <a:latin typeface="Arial"/>
            </a:endParaRPr>
          </a:p>
        </p:txBody>
      </p:sp>
      <p:sp>
        <p:nvSpPr>
          <p:cNvPr id="223" name="Google Shape;210;p14"/>
          <p:cNvSpPr/>
          <p:nvPr/>
        </p:nvSpPr>
        <p:spPr>
          <a:xfrm rot="16200000">
            <a:off x="422640" y="7135560"/>
            <a:ext cx="383040" cy="4870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24" name="Google Shape;211;p14"/>
          <p:cNvSpPr/>
          <p:nvPr/>
        </p:nvSpPr>
        <p:spPr>
          <a:xfrm>
            <a:off x="370800" y="7225200"/>
            <a:ext cx="487080" cy="3042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1400" spc="-1" strike="noStrike">
                <a:solidFill>
                  <a:srgbClr val="ffffff"/>
                </a:solidFill>
                <a:latin typeface="Roboto Condensed"/>
                <a:ea typeface="Roboto Condensed"/>
              </a:rPr>
              <a:t>7</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452520" y="287640"/>
            <a:ext cx="1907280" cy="1310400"/>
          </a:xfrm>
          <a:prstGeom prst="rect">
            <a:avLst/>
          </a:prstGeom>
          <a:noFill/>
          <a:ln w="0">
            <a:noFill/>
          </a:ln>
        </p:spPr>
        <p:txBody>
          <a:bodyPr lIns="0" rIns="0" tIns="12600" bIns="0" anchor="t">
            <a:noAutofit/>
          </a:bodyPr>
          <a:p>
            <a:pPr marL="12600">
              <a:lnSpc>
                <a:spcPct val="100000"/>
              </a:lnSpc>
              <a:buNone/>
              <a:tabLst>
                <a:tab algn="l" pos="0"/>
              </a:tabLst>
            </a:pPr>
            <a:r>
              <a:rPr b="0" lang="en-US" sz="1800" spc="-1" strike="noStrike">
                <a:solidFill>
                  <a:srgbClr val="000000"/>
                </a:solidFill>
                <a:latin typeface="Arial"/>
                <a:ea typeface="Arial"/>
              </a:rPr>
              <a:t>DISCLAIMER</a:t>
            </a:r>
            <a:r>
              <a:rPr b="0" lang="en-US" sz="1800" spc="-1" strike="noStrike">
                <a:solidFill>
                  <a:srgbClr val="000000"/>
                </a:solidFill>
                <a:latin typeface="Century Gothic"/>
                <a:ea typeface="Century Gothic"/>
              </a:rPr>
              <a:t> </a:t>
            </a:r>
            <a:endParaRPr b="0" lang="en-US" sz="1800" spc="-1" strike="noStrike">
              <a:solidFill>
                <a:srgbClr val="000000"/>
              </a:solidFill>
              <a:latin typeface="Arial"/>
            </a:endParaRPr>
          </a:p>
        </p:txBody>
      </p:sp>
      <p:sp>
        <p:nvSpPr>
          <p:cNvPr id="226" name="Google Shape;217;p15"/>
          <p:cNvSpPr/>
          <p:nvPr/>
        </p:nvSpPr>
        <p:spPr>
          <a:xfrm>
            <a:off x="469800" y="734400"/>
            <a:ext cx="10230120" cy="6212520"/>
          </a:xfrm>
          <a:prstGeom prst="rect">
            <a:avLst/>
          </a:prstGeom>
          <a:noFill/>
          <a:ln w="0">
            <a:noFill/>
          </a:ln>
        </p:spPr>
        <p:style>
          <a:lnRef idx="0"/>
          <a:fillRef idx="0"/>
          <a:effectRef idx="0"/>
          <a:fontRef idx="minor"/>
        </p:style>
        <p:txBody>
          <a:bodyPr lIns="0" rIns="0" tIns="12600" bIns="0" anchor="t">
            <a:spAutoFit/>
          </a:bodyPr>
          <a:p>
            <a:pPr marL="12600" algn="just">
              <a:lnSpc>
                <a:spcPct val="127000"/>
              </a:lnSpc>
              <a:buNone/>
              <a:tabLst>
                <a:tab algn="l" pos="0"/>
              </a:tabLst>
            </a:pPr>
            <a:r>
              <a:rPr b="0" lang="en-US" sz="900" spc="-1" strike="noStrike">
                <a:solidFill>
                  <a:srgbClr val="000000"/>
                </a:solidFill>
                <a:latin typeface="Arial"/>
                <a:ea typeface="Arial"/>
              </a:rPr>
              <a:t>The material contained in this document is confidential, furnished solely for the purpose of considering investment in the property described therein and is not to be copied and/or used for any  purpose or made available to any other person without the express written consent of Berkadia Real Estate Advisors LLC and Berkadia Real Estate Advisors Inc. In accepting this, the recipient  agrees to keep all material contained herein confidential.</a:t>
            </a:r>
            <a:endParaRPr b="0" lang="en-US" sz="900" spc="-1" strike="noStrike">
              <a:latin typeface="Arial"/>
            </a:endParaRPr>
          </a:p>
          <a:p>
            <a:pPr>
              <a:lnSpc>
                <a:spcPct val="100000"/>
              </a:lnSpc>
              <a:spcBef>
                <a:spcPts val="14"/>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This information package has been prepared to provide summary information to prospective purchasers and to establish a preliminary level of interest in the property described herein. It does not,  however, purport to present all material information regarding the subject property, and it is not a substitute for a thorough due diligence investigation. In particular, Berkadia Real Estate Advisors  LLC, Berkadia Real Estate Advisors Inc. and Seller have not made any investigation of the actual property, the tenants, the operating history, financial reports, leases, square footage, age or any  other aspect of the property, including but not limited to any potential environmental problems that may exist and make no warranty or representation whatsoever concerning these issues. The  information contained in this information package has been obtained from sources we believe to be reliable; however, Berkadia Real Estate Advisors LLC, Berkadia Real Estate Advisors Inc. and  Seller have not conducted any investigation regarding these matters and make no warranty or representation whatsoever regarding the accuracy or completeness of the information provided.  Any pro formas, projections, opinions, assumptions or estimates used are for example only and do not necessarily represent the current or future performance of the property.</a:t>
            </a:r>
            <a:endParaRPr b="0" lang="en-US" sz="900" spc="-1" strike="noStrike">
              <a:latin typeface="Arial"/>
            </a:endParaRPr>
          </a:p>
          <a:p>
            <a:pPr>
              <a:lnSpc>
                <a:spcPct val="100000"/>
              </a:lnSpc>
              <a:spcBef>
                <a:spcPts val="20"/>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Berkadia Real Estate Advisors LLC and Berkadia Real Estate Advisors Inc. and Seller strongly recommend that prospective purchasers conduct an in-depth investigation of every physical and  financial aspect of the property to determine if the property meets their needs and expectations. We also recommend that prospective purchasers consult with their tax, financial and legal  advisors on any matter that may affect their decision to purchase the property and the subsequent consequences of ownership.</a:t>
            </a:r>
            <a:endParaRPr b="0" lang="en-US" sz="900" spc="-1" strike="noStrike">
              <a:latin typeface="Arial"/>
            </a:endParaRPr>
          </a:p>
          <a:p>
            <a:pPr>
              <a:lnSpc>
                <a:spcPct val="100000"/>
              </a:lnSpc>
              <a:spcBef>
                <a:spcPts val="14"/>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All parties are advised that in any property the presence of certain kinds of molds, funguses, or other organisms may adversely affect the property and the health of some individuals. Berkadia  Real Estate Advisors LLC and Berkadia Real Estate Advisors Inc. recommend, if prospective buyers have questions or concerns regarding this issue, that prospective buyers conduct further  inspections by a qualified professional.</a:t>
            </a:r>
            <a:endParaRPr b="0" lang="en-US" sz="900" spc="-1" strike="noStrike">
              <a:latin typeface="Arial"/>
            </a:endParaRPr>
          </a:p>
          <a:p>
            <a:pPr>
              <a:lnSpc>
                <a:spcPct val="100000"/>
              </a:lnSpc>
              <a:spcBef>
                <a:spcPts val="20"/>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The Seller retains the right to withdraw, modify or cancel this offer to sell at any time and without any notice or obligation. Any sale is subject to the sole and unrestricted approval of Seller, and  Seller shall be under no obligation to any party until such time as Seller and any other necessary parties have executed a contract of sale containing terms and conditions acceptable to Seller and  such obligations of Seller shall only be those in such contract of sale.</a:t>
            </a:r>
            <a:endParaRPr b="0" lang="en-US" sz="900" spc="-1" strike="noStrike">
              <a:latin typeface="Arial"/>
            </a:endParaRPr>
          </a:p>
          <a:p>
            <a:pPr>
              <a:lnSpc>
                <a:spcPct val="100000"/>
              </a:lnSpc>
              <a:spcBef>
                <a:spcPts val="54"/>
              </a:spcBef>
              <a:buNone/>
              <a:tabLst>
                <a:tab algn="l" pos="0"/>
              </a:tabLst>
            </a:pPr>
            <a:endParaRPr b="0" lang="en-US" sz="900" spc="-1" strike="noStrike">
              <a:latin typeface="Arial"/>
            </a:endParaRPr>
          </a:p>
          <a:p>
            <a:pPr marL="12600">
              <a:lnSpc>
                <a:spcPct val="100000"/>
              </a:lnSpc>
              <a:buNone/>
              <a:tabLst>
                <a:tab algn="l" pos="0"/>
              </a:tabLst>
            </a:pPr>
            <a:r>
              <a:rPr b="0" lang="en-US" sz="900" spc="-1" strike="noStrike">
                <a:solidFill>
                  <a:srgbClr val="000000"/>
                </a:solidFill>
                <a:latin typeface="Arial"/>
                <a:ea typeface="Arial"/>
              </a:rPr>
              <a:t>For more information on these and other Berkadia® exclusive listings, please visit our website at </a:t>
            </a:r>
            <a:r>
              <a:rPr b="0" lang="en-US" sz="900" spc="-1" strike="noStrike" u="sng">
                <a:solidFill>
                  <a:srgbClr val="000000"/>
                </a:solidFill>
                <a:uFillTx/>
                <a:latin typeface="Arial"/>
                <a:ea typeface="Arial"/>
                <a:hlinkClick r:id="rId1"/>
              </a:rPr>
              <a:t>www.Berkadia.com</a:t>
            </a:r>
            <a:endParaRPr b="0" lang="en-US" sz="900" spc="-1" strike="noStrike">
              <a:latin typeface="Arial"/>
            </a:endParaRPr>
          </a:p>
          <a:p>
            <a:pPr>
              <a:lnSpc>
                <a:spcPct val="100000"/>
              </a:lnSpc>
              <a:spcBef>
                <a:spcPts val="14"/>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Berkadia®, a joint venture of Berkshire Hathaway and Jefferies Financial Group, is an industry leading commercial real estate company providing comprehensive capital solutions and investment  sales advisory and research services for multifamily and commercial properties. Berkadia® is amongst the largest, highest rated and most respected primary, master and special servicers in the  industry.</a:t>
            </a:r>
            <a:endParaRPr b="0" lang="en-US" sz="900" spc="-1" strike="noStrike">
              <a:latin typeface="Arial"/>
            </a:endParaRPr>
          </a:p>
          <a:p>
            <a:pPr>
              <a:lnSpc>
                <a:spcPct val="100000"/>
              </a:lnSpc>
              <a:spcBef>
                <a:spcPts val="54"/>
              </a:spcBef>
              <a:buNone/>
              <a:tabLst>
                <a:tab algn="l" pos="0"/>
              </a:tabLst>
            </a:pPr>
            <a:endParaRPr b="0" lang="en-US" sz="900" spc="-1" strike="noStrike">
              <a:latin typeface="Arial"/>
            </a:endParaRPr>
          </a:p>
          <a:p>
            <a:pPr marL="12600">
              <a:lnSpc>
                <a:spcPct val="100000"/>
              </a:lnSpc>
              <a:buNone/>
              <a:tabLst>
                <a:tab algn="l" pos="0"/>
              </a:tabLst>
            </a:pPr>
            <a:r>
              <a:rPr b="0" lang="en-US" sz="900" spc="-1" strike="noStrike">
                <a:solidFill>
                  <a:srgbClr val="000000"/>
                </a:solidFill>
                <a:latin typeface="Arial"/>
                <a:ea typeface="Arial"/>
              </a:rPr>
              <a:t>© 2021 Berkadia Proprietary Holding LLC</a:t>
            </a:r>
            <a:endParaRPr b="0" lang="en-US" sz="900" spc="-1" strike="noStrike">
              <a:latin typeface="Arial"/>
            </a:endParaRPr>
          </a:p>
          <a:p>
            <a:pPr>
              <a:lnSpc>
                <a:spcPct val="100000"/>
              </a:lnSpc>
              <a:spcBef>
                <a:spcPts val="54"/>
              </a:spcBef>
              <a:buNone/>
              <a:tabLst>
                <a:tab algn="l" pos="0"/>
              </a:tabLst>
            </a:pPr>
            <a:endParaRPr b="0" lang="en-US" sz="900" spc="-1" strike="noStrike">
              <a:latin typeface="Arial"/>
            </a:endParaRPr>
          </a:p>
          <a:p>
            <a:pPr marL="12600">
              <a:lnSpc>
                <a:spcPct val="100000"/>
              </a:lnSpc>
              <a:buNone/>
              <a:tabLst>
                <a:tab algn="l" pos="0"/>
              </a:tabLst>
            </a:pPr>
            <a:r>
              <a:rPr b="0" lang="en-US" sz="900" spc="-1" strike="noStrike">
                <a:solidFill>
                  <a:srgbClr val="000000"/>
                </a:solidFill>
                <a:latin typeface="Arial"/>
                <a:ea typeface="Arial"/>
              </a:rPr>
              <a:t>Berkadia® is a trademark of Berkadia Proprietary Holding LLC</a:t>
            </a:r>
            <a:endParaRPr b="0" lang="en-US" sz="900" spc="-1" strike="noStrike">
              <a:latin typeface="Arial"/>
            </a:endParaRPr>
          </a:p>
          <a:p>
            <a:pPr>
              <a:lnSpc>
                <a:spcPct val="100000"/>
              </a:lnSpc>
              <a:spcBef>
                <a:spcPts val="14"/>
              </a:spcBef>
              <a:buNone/>
              <a:tabLst>
                <a:tab algn="l" pos="0"/>
              </a:tabLst>
            </a:pPr>
            <a:endParaRPr b="0" lang="en-US" sz="900" spc="-1" strike="noStrike">
              <a:latin typeface="Arial"/>
            </a:endParaRPr>
          </a:p>
          <a:p>
            <a:pPr marL="12600" algn="just">
              <a:lnSpc>
                <a:spcPct val="127000"/>
              </a:lnSpc>
              <a:spcBef>
                <a:spcPts val="6"/>
              </a:spcBef>
              <a:buNone/>
              <a:tabLst>
                <a:tab algn="l" pos="0"/>
              </a:tabLst>
            </a:pPr>
            <a:r>
              <a:rPr b="0" lang="en-US" sz="900" spc="-1" strike="noStrike">
                <a:solidFill>
                  <a:srgbClr val="000000"/>
                </a:solidFill>
                <a:latin typeface="Arial"/>
                <a:ea typeface="Arial"/>
              </a:rPr>
              <a:t>Investment sales and real estate brokerage businesses are conducted exclusively by Berkadia Real Estate Advisors LLC and Berkadia Real Estate Advisors Inc. Commercial mortgage  loan origination and servicing businesses are conducted exclusively by Berkadia Commercial Mortgage LLC and Berkadia Commercial Mortgage Inc. Tax credit syndication business  is conducted exclusively by the Tax Credit Syndication group. In California, Berkadia Real Estate Advisors Inc. conducts business under CA Real Estate Broker License #01931050;  Vincent B. Norris, CA BRE Lic. # 843890. Berkadia Commercial Mortgage LLC conducts business under CA Finance Lender &amp; Broker Lic. #988-0701; and Berkadia Commercial Mortgage  Inc. under CA Real Estate Broker Lic. #01874116. This proposal is not intended to solicit commercial mortgage loan brokerage business in Nevada. For state licensing details, visit:  </a:t>
            </a:r>
            <a:r>
              <a:rPr b="0" lang="en-US" sz="900" spc="-1" strike="noStrike" u="sng">
                <a:solidFill>
                  <a:srgbClr val="000000"/>
                </a:solidFill>
                <a:uFillTx/>
                <a:latin typeface="Arial"/>
                <a:ea typeface="Arial"/>
                <a:hlinkClick r:id="rId2"/>
              </a:rPr>
              <a:t>http://www.berkadia.com/legal/licensing.</a:t>
            </a:r>
            <a:endParaRPr b="0" lang="en-US" sz="900" spc="-1" strike="noStrike">
              <a:latin typeface="Arial"/>
            </a:endParaRPr>
          </a:p>
        </p:txBody>
      </p:sp>
      <p:sp>
        <p:nvSpPr>
          <p:cNvPr id="227" name="PlaceHolder 2"/>
          <p:cNvSpPr>
            <a:spLocks noGrp="1"/>
          </p:cNvSpPr>
          <p:nvPr>
            <p:ph type="ftr" idx="4"/>
          </p:nvPr>
        </p:nvSpPr>
        <p:spPr>
          <a:xfrm>
            <a:off x="330120" y="7362720"/>
            <a:ext cx="1907280" cy="153360"/>
          </a:xfrm>
          <a:prstGeom prst="rect">
            <a:avLst/>
          </a:prstGeom>
          <a:noFill/>
          <a:ln w="0">
            <a:noFill/>
          </a:ln>
        </p:spPr>
        <p:txBody>
          <a:bodyPr anchor="ctr">
            <a:noAutofit/>
          </a:bodyPr>
          <a:lstStyle>
            <a:lvl1pPr marL="12600" algn="r">
              <a:lnSpc>
                <a:spcPct val="100000"/>
              </a:lnSpc>
              <a:buNone/>
              <a:tabLst>
                <a:tab algn="l" pos="0"/>
              </a:tabLst>
              <a:defRPr b="0" lang="en-US" sz="1200" spc="-1" strike="noStrike">
                <a:solidFill>
                  <a:srgbClr val="888888"/>
                </a:solidFill>
                <a:latin typeface="Montserrat Light"/>
                <a:ea typeface="Montserrat Light"/>
              </a:defRPr>
            </a:lvl1pPr>
          </a:lstStyle>
          <a:p>
            <a:pPr marL="12600" algn="r">
              <a:lnSpc>
                <a:spcPct val="100000"/>
              </a:lnSpc>
              <a:buNone/>
              <a:tabLst>
                <a:tab algn="l" pos="0"/>
              </a:tabLst>
            </a:pPr>
            <a:r>
              <a:rPr b="0" lang="en-US" sz="1200" spc="-1" strike="noStrike">
                <a:solidFill>
                  <a:srgbClr val="888888"/>
                </a:solidFill>
                <a:latin typeface="Montserrat Light"/>
                <a:ea typeface="Montserrat Light"/>
              </a:rPr>
              <a:t>WRECKER'S CAY</a:t>
            </a:r>
            <a:endParaRPr b="0" lang="en-US" sz="1200" spc="-1" strike="noStrike">
              <a:latin typeface="Times New Roman"/>
            </a:endParaRPr>
          </a:p>
        </p:txBody>
      </p:sp>
      <p:sp>
        <p:nvSpPr>
          <p:cNvPr id="228" name="PlaceHolder 3"/>
          <p:cNvSpPr>
            <a:spLocks noGrp="1"/>
          </p:cNvSpPr>
          <p:nvPr>
            <p:ph type="sldNum" idx="5"/>
          </p:nvPr>
        </p:nvSpPr>
        <p:spPr>
          <a:xfrm>
            <a:off x="10509120" y="7362720"/>
            <a:ext cx="263160" cy="153360"/>
          </a:xfrm>
          <a:prstGeom prst="rect">
            <a:avLst/>
          </a:prstGeom>
          <a:noFill/>
          <a:ln w="0">
            <a:noFill/>
          </a:ln>
        </p:spPr>
        <p:txBody>
          <a:bodyPr anchor="t">
            <a:noAutofit/>
          </a:bodyPr>
          <a:lstStyle>
            <a:lvl1pPr marL="144000">
              <a:lnSpc>
                <a:spcPct val="100000"/>
              </a:lnSpc>
              <a:buNone/>
              <a:tabLst>
                <a:tab algn="l" pos="0"/>
              </a:tabLst>
              <a:defRPr b="0" lang="en-US" sz="1800" spc="-1" strike="noStrike">
                <a:solidFill>
                  <a:srgbClr val="000000"/>
                </a:solidFill>
                <a:latin typeface="Century Gothic"/>
                <a:ea typeface="Century Gothic"/>
              </a:defRPr>
            </a:lvl1pPr>
          </a:lstStyle>
          <a:p>
            <a:pPr marL="144000">
              <a:lnSpc>
                <a:spcPct val="100000"/>
              </a:lnSpc>
              <a:buNone/>
              <a:tabLst>
                <a:tab algn="l" pos="0"/>
              </a:tabLst>
            </a:pPr>
            <a:fld id="{4B01EAA4-0EB6-4F93-A2E1-BDC7F946B396}" type="slidenum">
              <a:rPr b="0" lang="en-US" sz="1800" spc="-1" strike="noStrike">
                <a:solidFill>
                  <a:srgbClr val="000000"/>
                </a:solidFill>
                <a:latin typeface="Century Gothic"/>
                <a:ea typeface="Century Gothic"/>
              </a:rPr>
              <a:t>&lt;number&gt;</a:t>
            </a:fld>
            <a:endParaRPr b="0" lang="en-US" sz="18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Google Shape;224;p16"/>
          <p:cNvSpPr/>
          <p:nvPr/>
        </p:nvSpPr>
        <p:spPr>
          <a:xfrm>
            <a:off x="0" y="0"/>
            <a:ext cx="11199600" cy="7772040"/>
          </a:xfrm>
          <a:custGeom>
            <a:avLst/>
            <a:gdLst/>
            <a:ahLst/>
            <a:rect l="l" t="t" r="r" b="b"/>
            <a:pathLst>
              <a:path w="11200130" h="7772400">
                <a:moveTo>
                  <a:pt x="11199825" y="0"/>
                </a:moveTo>
                <a:lnTo>
                  <a:pt x="0" y="0"/>
                </a:lnTo>
                <a:lnTo>
                  <a:pt x="0" y="7772400"/>
                </a:lnTo>
                <a:lnTo>
                  <a:pt x="11199825" y="7772400"/>
                </a:lnTo>
                <a:lnTo>
                  <a:pt x="11199825" y="0"/>
                </a:lnTo>
                <a:close/>
              </a:path>
            </a:pathLst>
          </a:custGeom>
          <a:solidFill>
            <a:srgbClr val="272826"/>
          </a:solidFill>
          <a:ln w="0">
            <a:noFill/>
          </a:ln>
        </p:spPr>
        <p:style>
          <a:lnRef idx="0"/>
          <a:fillRef idx="0"/>
          <a:effectRef idx="0"/>
          <a:fontRef idx="minor"/>
        </p:style>
      </p:sp>
      <p:sp>
        <p:nvSpPr>
          <p:cNvPr id="230" name="Google Shape;225;p16"/>
          <p:cNvSpPr/>
          <p:nvPr/>
        </p:nvSpPr>
        <p:spPr>
          <a:xfrm>
            <a:off x="4531680" y="3575160"/>
            <a:ext cx="2128320" cy="383760"/>
          </a:xfrm>
          <a:custGeom>
            <a:avLst/>
            <a:gdLst/>
            <a:ahLst/>
            <a:rect l="l" t="t" r="r" b="b"/>
            <a:pathLst>
              <a:path w="2128520" h="384175">
                <a:moveTo>
                  <a:pt x="267677" y="272757"/>
                </a:moveTo>
                <a:lnTo>
                  <a:pt x="256806" y="229958"/>
                </a:lnTo>
                <a:lnTo>
                  <a:pt x="230327" y="201371"/>
                </a:lnTo>
                <a:lnTo>
                  <a:pt x="226123" y="199288"/>
                </a:lnTo>
                <a:lnTo>
                  <a:pt x="197485" y="185089"/>
                </a:lnTo>
                <a:lnTo>
                  <a:pt x="179806" y="181648"/>
                </a:lnTo>
                <a:lnTo>
                  <a:pt x="179806" y="276682"/>
                </a:lnTo>
                <a:lnTo>
                  <a:pt x="174853" y="308927"/>
                </a:lnTo>
                <a:lnTo>
                  <a:pt x="161480" y="332663"/>
                </a:lnTo>
                <a:lnTo>
                  <a:pt x="141935" y="347319"/>
                </a:lnTo>
                <a:lnTo>
                  <a:pt x="118491" y="352336"/>
                </a:lnTo>
                <a:lnTo>
                  <a:pt x="109969" y="352247"/>
                </a:lnTo>
                <a:lnTo>
                  <a:pt x="102374" y="352018"/>
                </a:lnTo>
                <a:lnTo>
                  <a:pt x="87896" y="351256"/>
                </a:lnTo>
                <a:lnTo>
                  <a:pt x="87731" y="332663"/>
                </a:lnTo>
                <a:lnTo>
                  <a:pt x="87363" y="308381"/>
                </a:lnTo>
                <a:lnTo>
                  <a:pt x="86982" y="281089"/>
                </a:lnTo>
                <a:lnTo>
                  <a:pt x="86931" y="272757"/>
                </a:lnTo>
                <a:lnTo>
                  <a:pt x="87020" y="229933"/>
                </a:lnTo>
                <a:lnTo>
                  <a:pt x="87274" y="211632"/>
                </a:lnTo>
                <a:lnTo>
                  <a:pt x="87363" y="199872"/>
                </a:lnTo>
                <a:lnTo>
                  <a:pt x="94043" y="199872"/>
                </a:lnTo>
                <a:lnTo>
                  <a:pt x="101320" y="199288"/>
                </a:lnTo>
                <a:lnTo>
                  <a:pt x="111277" y="199288"/>
                </a:lnTo>
                <a:lnTo>
                  <a:pt x="140779" y="204101"/>
                </a:lnTo>
                <a:lnTo>
                  <a:pt x="162242" y="218567"/>
                </a:lnTo>
                <a:lnTo>
                  <a:pt x="175361" y="242747"/>
                </a:lnTo>
                <a:lnTo>
                  <a:pt x="179806" y="276682"/>
                </a:lnTo>
                <a:lnTo>
                  <a:pt x="179806" y="181648"/>
                </a:lnTo>
                <a:lnTo>
                  <a:pt x="167513" y="179235"/>
                </a:lnTo>
                <a:lnTo>
                  <a:pt x="167513" y="178155"/>
                </a:lnTo>
                <a:lnTo>
                  <a:pt x="196227" y="169976"/>
                </a:lnTo>
                <a:lnTo>
                  <a:pt x="200418" y="167551"/>
                </a:lnTo>
                <a:lnTo>
                  <a:pt x="225793" y="152869"/>
                </a:lnTo>
                <a:lnTo>
                  <a:pt x="248907" y="125450"/>
                </a:lnTo>
                <a:lnTo>
                  <a:pt x="258229" y="86321"/>
                </a:lnTo>
                <a:lnTo>
                  <a:pt x="250050" y="47231"/>
                </a:lnTo>
                <a:lnTo>
                  <a:pt x="236766" y="31724"/>
                </a:lnTo>
                <a:lnTo>
                  <a:pt x="227063" y="20396"/>
                </a:lnTo>
                <a:lnTo>
                  <a:pt x="191541" y="4953"/>
                </a:lnTo>
                <a:lnTo>
                  <a:pt x="175856" y="3263"/>
                </a:lnTo>
                <a:lnTo>
                  <a:pt x="175856" y="96850"/>
                </a:lnTo>
                <a:lnTo>
                  <a:pt x="170408" y="127863"/>
                </a:lnTo>
                <a:lnTo>
                  <a:pt x="156032" y="149948"/>
                </a:lnTo>
                <a:lnTo>
                  <a:pt x="135712" y="163156"/>
                </a:lnTo>
                <a:lnTo>
                  <a:pt x="112407" y="167551"/>
                </a:lnTo>
                <a:lnTo>
                  <a:pt x="87363" y="167551"/>
                </a:lnTo>
                <a:lnTo>
                  <a:pt x="87274" y="152869"/>
                </a:lnTo>
                <a:lnTo>
                  <a:pt x="86931" y="127863"/>
                </a:lnTo>
                <a:lnTo>
                  <a:pt x="87503" y="75222"/>
                </a:lnTo>
                <a:lnTo>
                  <a:pt x="89027" y="33388"/>
                </a:lnTo>
                <a:lnTo>
                  <a:pt x="116293" y="31724"/>
                </a:lnTo>
                <a:lnTo>
                  <a:pt x="144145" y="36893"/>
                </a:lnTo>
                <a:lnTo>
                  <a:pt x="162560" y="50939"/>
                </a:lnTo>
                <a:lnTo>
                  <a:pt x="172732" y="71666"/>
                </a:lnTo>
                <a:lnTo>
                  <a:pt x="175856" y="96850"/>
                </a:lnTo>
                <a:lnTo>
                  <a:pt x="175856" y="3263"/>
                </a:lnTo>
                <a:lnTo>
                  <a:pt x="172072" y="2844"/>
                </a:lnTo>
                <a:lnTo>
                  <a:pt x="145783" y="0"/>
                </a:lnTo>
                <a:lnTo>
                  <a:pt x="121221" y="444"/>
                </a:lnTo>
                <a:lnTo>
                  <a:pt x="70180" y="2400"/>
                </a:lnTo>
                <a:lnTo>
                  <a:pt x="45605" y="2844"/>
                </a:lnTo>
                <a:lnTo>
                  <a:pt x="32448" y="2565"/>
                </a:lnTo>
                <a:lnTo>
                  <a:pt x="20497" y="1854"/>
                </a:lnTo>
                <a:lnTo>
                  <a:pt x="9702" y="939"/>
                </a:lnTo>
                <a:lnTo>
                  <a:pt x="0" y="0"/>
                </a:lnTo>
                <a:lnTo>
                  <a:pt x="2095" y="35991"/>
                </a:lnTo>
                <a:lnTo>
                  <a:pt x="3441" y="71666"/>
                </a:lnTo>
                <a:lnTo>
                  <a:pt x="4191" y="110693"/>
                </a:lnTo>
                <a:lnTo>
                  <a:pt x="4292" y="253796"/>
                </a:lnTo>
                <a:lnTo>
                  <a:pt x="4191" y="272757"/>
                </a:lnTo>
                <a:lnTo>
                  <a:pt x="3454" y="312000"/>
                </a:lnTo>
                <a:lnTo>
                  <a:pt x="2095" y="348094"/>
                </a:lnTo>
                <a:lnTo>
                  <a:pt x="0" y="384060"/>
                </a:lnTo>
                <a:lnTo>
                  <a:pt x="11125" y="383159"/>
                </a:lnTo>
                <a:lnTo>
                  <a:pt x="25158" y="382270"/>
                </a:lnTo>
                <a:lnTo>
                  <a:pt x="40665" y="381571"/>
                </a:lnTo>
                <a:lnTo>
                  <a:pt x="56184" y="381292"/>
                </a:lnTo>
                <a:lnTo>
                  <a:pt x="76555" y="381723"/>
                </a:lnTo>
                <a:lnTo>
                  <a:pt x="116674" y="383628"/>
                </a:lnTo>
                <a:lnTo>
                  <a:pt x="137985" y="384060"/>
                </a:lnTo>
                <a:lnTo>
                  <a:pt x="159524" y="381292"/>
                </a:lnTo>
                <a:lnTo>
                  <a:pt x="186207" y="377863"/>
                </a:lnTo>
                <a:lnTo>
                  <a:pt x="227685" y="358254"/>
                </a:lnTo>
                <a:lnTo>
                  <a:pt x="232664" y="352336"/>
                </a:lnTo>
                <a:lnTo>
                  <a:pt x="256730" y="323723"/>
                </a:lnTo>
                <a:lnTo>
                  <a:pt x="267677" y="272757"/>
                </a:lnTo>
                <a:close/>
              </a:path>
              <a:path w="2128520" h="384175">
                <a:moveTo>
                  <a:pt x="480517" y="37909"/>
                </a:moveTo>
                <a:lnTo>
                  <a:pt x="465340" y="38925"/>
                </a:lnTo>
                <a:lnTo>
                  <a:pt x="441477" y="39712"/>
                </a:lnTo>
                <a:lnTo>
                  <a:pt x="410933" y="40220"/>
                </a:lnTo>
                <a:lnTo>
                  <a:pt x="375742" y="40411"/>
                </a:lnTo>
                <a:lnTo>
                  <a:pt x="353491" y="40081"/>
                </a:lnTo>
                <a:lnTo>
                  <a:pt x="286499" y="37909"/>
                </a:lnTo>
                <a:lnTo>
                  <a:pt x="288391" y="70307"/>
                </a:lnTo>
                <a:lnTo>
                  <a:pt x="289623" y="102806"/>
                </a:lnTo>
                <a:lnTo>
                  <a:pt x="290283" y="137579"/>
                </a:lnTo>
                <a:lnTo>
                  <a:pt x="290487" y="176758"/>
                </a:lnTo>
                <a:lnTo>
                  <a:pt x="290283" y="284149"/>
                </a:lnTo>
                <a:lnTo>
                  <a:pt x="289623" y="318909"/>
                </a:lnTo>
                <a:lnTo>
                  <a:pt x="288391" y="351409"/>
                </a:lnTo>
                <a:lnTo>
                  <a:pt x="286499" y="383806"/>
                </a:lnTo>
                <a:lnTo>
                  <a:pt x="296278" y="382981"/>
                </a:lnTo>
                <a:lnTo>
                  <a:pt x="313143" y="382168"/>
                </a:lnTo>
                <a:lnTo>
                  <a:pt x="343268" y="381546"/>
                </a:lnTo>
                <a:lnTo>
                  <a:pt x="392823" y="381304"/>
                </a:lnTo>
                <a:lnTo>
                  <a:pt x="423418" y="381622"/>
                </a:lnTo>
                <a:lnTo>
                  <a:pt x="447179" y="382371"/>
                </a:lnTo>
                <a:lnTo>
                  <a:pt x="480517" y="383806"/>
                </a:lnTo>
                <a:lnTo>
                  <a:pt x="478536" y="372757"/>
                </a:lnTo>
                <a:lnTo>
                  <a:pt x="478536" y="351688"/>
                </a:lnTo>
                <a:lnTo>
                  <a:pt x="479539" y="346684"/>
                </a:lnTo>
                <a:lnTo>
                  <a:pt x="480517" y="339725"/>
                </a:lnTo>
                <a:lnTo>
                  <a:pt x="451573" y="342607"/>
                </a:lnTo>
                <a:lnTo>
                  <a:pt x="422732" y="344627"/>
                </a:lnTo>
                <a:lnTo>
                  <a:pt x="394081" y="345821"/>
                </a:lnTo>
                <a:lnTo>
                  <a:pt x="365721" y="346214"/>
                </a:lnTo>
                <a:lnTo>
                  <a:pt x="364604" y="315264"/>
                </a:lnTo>
                <a:lnTo>
                  <a:pt x="364223" y="283565"/>
                </a:lnTo>
                <a:lnTo>
                  <a:pt x="364744" y="219341"/>
                </a:lnTo>
                <a:lnTo>
                  <a:pt x="393230" y="219621"/>
                </a:lnTo>
                <a:lnTo>
                  <a:pt x="421627" y="220459"/>
                </a:lnTo>
                <a:lnTo>
                  <a:pt x="450037" y="221894"/>
                </a:lnTo>
                <a:lnTo>
                  <a:pt x="478536" y="223901"/>
                </a:lnTo>
                <a:lnTo>
                  <a:pt x="477037" y="213321"/>
                </a:lnTo>
                <a:lnTo>
                  <a:pt x="476034" y="208864"/>
                </a:lnTo>
                <a:lnTo>
                  <a:pt x="476034" y="196799"/>
                </a:lnTo>
                <a:lnTo>
                  <a:pt x="476529" y="192341"/>
                </a:lnTo>
                <a:lnTo>
                  <a:pt x="478536" y="180746"/>
                </a:lnTo>
                <a:lnTo>
                  <a:pt x="450799" y="182092"/>
                </a:lnTo>
                <a:lnTo>
                  <a:pt x="423684" y="183146"/>
                </a:lnTo>
                <a:lnTo>
                  <a:pt x="364744" y="184721"/>
                </a:lnTo>
                <a:lnTo>
                  <a:pt x="365048" y="130111"/>
                </a:lnTo>
                <a:lnTo>
                  <a:pt x="365785" y="102844"/>
                </a:lnTo>
                <a:lnTo>
                  <a:pt x="367207" y="75501"/>
                </a:lnTo>
                <a:lnTo>
                  <a:pt x="385914" y="76085"/>
                </a:lnTo>
                <a:lnTo>
                  <a:pt x="415226" y="77571"/>
                </a:lnTo>
                <a:lnTo>
                  <a:pt x="480517" y="81534"/>
                </a:lnTo>
                <a:lnTo>
                  <a:pt x="479539" y="74015"/>
                </a:lnTo>
                <a:lnTo>
                  <a:pt x="478536" y="69469"/>
                </a:lnTo>
                <a:lnTo>
                  <a:pt x="478536" y="49885"/>
                </a:lnTo>
                <a:lnTo>
                  <a:pt x="480517" y="37909"/>
                </a:lnTo>
                <a:close/>
              </a:path>
              <a:path w="2128520" h="384175">
                <a:moveTo>
                  <a:pt x="784809" y="383806"/>
                </a:moveTo>
                <a:lnTo>
                  <a:pt x="783183" y="381292"/>
                </a:lnTo>
                <a:lnTo>
                  <a:pt x="757199" y="341261"/>
                </a:lnTo>
                <a:lnTo>
                  <a:pt x="729716" y="298589"/>
                </a:lnTo>
                <a:lnTo>
                  <a:pt x="703084" y="255917"/>
                </a:lnTo>
                <a:lnTo>
                  <a:pt x="684504" y="224358"/>
                </a:lnTo>
                <a:lnTo>
                  <a:pt x="677989" y="213309"/>
                </a:lnTo>
                <a:lnTo>
                  <a:pt x="702348" y="203847"/>
                </a:lnTo>
                <a:lnTo>
                  <a:pt x="711085" y="200456"/>
                </a:lnTo>
                <a:lnTo>
                  <a:pt x="735469" y="180733"/>
                </a:lnTo>
                <a:lnTo>
                  <a:pt x="750544" y="154241"/>
                </a:lnTo>
                <a:lnTo>
                  <a:pt x="755700" y="121069"/>
                </a:lnTo>
                <a:lnTo>
                  <a:pt x="753440" y="100330"/>
                </a:lnTo>
                <a:lnTo>
                  <a:pt x="735825" y="66484"/>
                </a:lnTo>
                <a:lnTo>
                  <a:pt x="692200" y="41719"/>
                </a:lnTo>
                <a:lnTo>
                  <a:pt x="679018" y="40081"/>
                </a:lnTo>
                <a:lnTo>
                  <a:pt x="679018" y="132118"/>
                </a:lnTo>
                <a:lnTo>
                  <a:pt x="674573" y="163220"/>
                </a:lnTo>
                <a:lnTo>
                  <a:pt x="661466" y="185661"/>
                </a:lnTo>
                <a:lnTo>
                  <a:pt x="640092" y="199275"/>
                </a:lnTo>
                <a:lnTo>
                  <a:pt x="610844" y="203847"/>
                </a:lnTo>
                <a:lnTo>
                  <a:pt x="607339" y="203847"/>
                </a:lnTo>
                <a:lnTo>
                  <a:pt x="603859" y="203276"/>
                </a:lnTo>
                <a:lnTo>
                  <a:pt x="599808" y="202831"/>
                </a:lnTo>
                <a:lnTo>
                  <a:pt x="599909" y="168668"/>
                </a:lnTo>
                <a:lnTo>
                  <a:pt x="600214" y="132118"/>
                </a:lnTo>
                <a:lnTo>
                  <a:pt x="600608" y="102806"/>
                </a:lnTo>
                <a:lnTo>
                  <a:pt x="601281" y="66484"/>
                </a:lnTo>
                <a:lnTo>
                  <a:pt x="636498" y="68427"/>
                </a:lnTo>
                <a:lnTo>
                  <a:pt x="660654" y="77127"/>
                </a:lnTo>
                <a:lnTo>
                  <a:pt x="674560" y="96913"/>
                </a:lnTo>
                <a:lnTo>
                  <a:pt x="679018" y="132118"/>
                </a:lnTo>
                <a:lnTo>
                  <a:pt x="679018" y="40081"/>
                </a:lnTo>
                <a:lnTo>
                  <a:pt x="668870" y="38811"/>
                </a:lnTo>
                <a:lnTo>
                  <a:pt x="636422" y="37909"/>
                </a:lnTo>
                <a:lnTo>
                  <a:pt x="613054" y="38303"/>
                </a:lnTo>
                <a:lnTo>
                  <a:pt x="577049" y="40017"/>
                </a:lnTo>
                <a:lnTo>
                  <a:pt x="562711" y="40411"/>
                </a:lnTo>
                <a:lnTo>
                  <a:pt x="550862" y="40170"/>
                </a:lnTo>
                <a:lnTo>
                  <a:pt x="540105" y="39547"/>
                </a:lnTo>
                <a:lnTo>
                  <a:pt x="530377" y="38735"/>
                </a:lnTo>
                <a:lnTo>
                  <a:pt x="521614" y="37909"/>
                </a:lnTo>
                <a:lnTo>
                  <a:pt x="523506" y="70307"/>
                </a:lnTo>
                <a:lnTo>
                  <a:pt x="524738" y="102806"/>
                </a:lnTo>
                <a:lnTo>
                  <a:pt x="525411" y="137566"/>
                </a:lnTo>
                <a:lnTo>
                  <a:pt x="525487" y="154241"/>
                </a:lnTo>
                <a:lnTo>
                  <a:pt x="525551" y="255917"/>
                </a:lnTo>
                <a:lnTo>
                  <a:pt x="525411" y="284149"/>
                </a:lnTo>
                <a:lnTo>
                  <a:pt x="524738" y="318909"/>
                </a:lnTo>
                <a:lnTo>
                  <a:pt x="523506" y="351409"/>
                </a:lnTo>
                <a:lnTo>
                  <a:pt x="521614" y="383806"/>
                </a:lnTo>
                <a:lnTo>
                  <a:pt x="530377" y="382981"/>
                </a:lnTo>
                <a:lnTo>
                  <a:pt x="540105" y="382168"/>
                </a:lnTo>
                <a:lnTo>
                  <a:pt x="550862" y="381546"/>
                </a:lnTo>
                <a:lnTo>
                  <a:pt x="562711" y="381292"/>
                </a:lnTo>
                <a:lnTo>
                  <a:pt x="574560" y="381546"/>
                </a:lnTo>
                <a:lnTo>
                  <a:pt x="585343" y="382168"/>
                </a:lnTo>
                <a:lnTo>
                  <a:pt x="595096" y="382981"/>
                </a:lnTo>
                <a:lnTo>
                  <a:pt x="603859" y="383806"/>
                </a:lnTo>
                <a:lnTo>
                  <a:pt x="603719" y="381292"/>
                </a:lnTo>
                <a:lnTo>
                  <a:pt x="600697" y="318909"/>
                </a:lnTo>
                <a:lnTo>
                  <a:pt x="599871" y="255917"/>
                </a:lnTo>
                <a:lnTo>
                  <a:pt x="599808" y="224358"/>
                </a:lnTo>
                <a:lnTo>
                  <a:pt x="604304" y="224358"/>
                </a:lnTo>
                <a:lnTo>
                  <a:pt x="694042" y="383806"/>
                </a:lnTo>
                <a:lnTo>
                  <a:pt x="716864" y="382168"/>
                </a:lnTo>
                <a:lnTo>
                  <a:pt x="728306" y="381546"/>
                </a:lnTo>
                <a:lnTo>
                  <a:pt x="739660" y="381292"/>
                </a:lnTo>
                <a:lnTo>
                  <a:pt x="750976" y="381546"/>
                </a:lnTo>
                <a:lnTo>
                  <a:pt x="762266" y="382168"/>
                </a:lnTo>
                <a:lnTo>
                  <a:pt x="784809" y="383806"/>
                </a:lnTo>
                <a:close/>
              </a:path>
              <a:path w="2128520" h="384175">
                <a:moveTo>
                  <a:pt x="1340739" y="383806"/>
                </a:moveTo>
                <a:lnTo>
                  <a:pt x="1339621" y="381304"/>
                </a:lnTo>
                <a:lnTo>
                  <a:pt x="1323251" y="344754"/>
                </a:lnTo>
                <a:lnTo>
                  <a:pt x="1303883" y="298958"/>
                </a:lnTo>
                <a:lnTo>
                  <a:pt x="1296187" y="280035"/>
                </a:lnTo>
                <a:lnTo>
                  <a:pt x="1284566" y="251460"/>
                </a:lnTo>
                <a:lnTo>
                  <a:pt x="1283284" y="248323"/>
                </a:lnTo>
                <a:lnTo>
                  <a:pt x="1262100" y="194741"/>
                </a:lnTo>
                <a:lnTo>
                  <a:pt x="1240955" y="140131"/>
                </a:lnTo>
                <a:lnTo>
                  <a:pt x="1220482" y="86385"/>
                </a:lnTo>
                <a:lnTo>
                  <a:pt x="1207846" y="52730"/>
                </a:lnTo>
                <a:lnTo>
                  <a:pt x="1207846" y="251460"/>
                </a:lnTo>
                <a:lnTo>
                  <a:pt x="1116152" y="251460"/>
                </a:lnTo>
                <a:lnTo>
                  <a:pt x="1127226" y="221170"/>
                </a:lnTo>
                <a:lnTo>
                  <a:pt x="1138745" y="191223"/>
                </a:lnTo>
                <a:lnTo>
                  <a:pt x="1150734" y="161569"/>
                </a:lnTo>
                <a:lnTo>
                  <a:pt x="1163205" y="132118"/>
                </a:lnTo>
                <a:lnTo>
                  <a:pt x="1174915" y="161569"/>
                </a:lnTo>
                <a:lnTo>
                  <a:pt x="1186091" y="191223"/>
                </a:lnTo>
                <a:lnTo>
                  <a:pt x="1196987" y="221170"/>
                </a:lnTo>
                <a:lnTo>
                  <a:pt x="1207846" y="251460"/>
                </a:lnTo>
                <a:lnTo>
                  <a:pt x="1207846" y="52730"/>
                </a:lnTo>
                <a:lnTo>
                  <a:pt x="1202283" y="37909"/>
                </a:lnTo>
                <a:lnTo>
                  <a:pt x="1201343" y="35407"/>
                </a:lnTo>
                <a:lnTo>
                  <a:pt x="1194854" y="36423"/>
                </a:lnTo>
                <a:lnTo>
                  <a:pt x="1188821" y="37909"/>
                </a:lnTo>
                <a:lnTo>
                  <a:pt x="1175740" y="37909"/>
                </a:lnTo>
                <a:lnTo>
                  <a:pt x="1169797" y="36423"/>
                </a:lnTo>
                <a:lnTo>
                  <a:pt x="1163205" y="35407"/>
                </a:lnTo>
                <a:lnTo>
                  <a:pt x="1146746" y="78308"/>
                </a:lnTo>
                <a:lnTo>
                  <a:pt x="1128395" y="124739"/>
                </a:lnTo>
                <a:lnTo>
                  <a:pt x="1108989" y="172834"/>
                </a:lnTo>
                <a:lnTo>
                  <a:pt x="1089342" y="220751"/>
                </a:lnTo>
                <a:lnTo>
                  <a:pt x="1070279" y="266649"/>
                </a:lnTo>
                <a:lnTo>
                  <a:pt x="1052626" y="308660"/>
                </a:lnTo>
                <a:lnTo>
                  <a:pt x="1037196" y="344957"/>
                </a:lnTo>
                <a:lnTo>
                  <a:pt x="1011021" y="306616"/>
                </a:lnTo>
                <a:lnTo>
                  <a:pt x="982624" y="264312"/>
                </a:lnTo>
                <a:lnTo>
                  <a:pt x="957414" y="226402"/>
                </a:lnTo>
                <a:lnTo>
                  <a:pt x="938466" y="197815"/>
                </a:lnTo>
                <a:lnTo>
                  <a:pt x="928141" y="182219"/>
                </a:lnTo>
                <a:lnTo>
                  <a:pt x="956183" y="149098"/>
                </a:lnTo>
                <a:lnTo>
                  <a:pt x="994130" y="106299"/>
                </a:lnTo>
                <a:lnTo>
                  <a:pt x="1031430" y="65392"/>
                </a:lnTo>
                <a:lnTo>
                  <a:pt x="1055141" y="40411"/>
                </a:lnTo>
                <a:lnTo>
                  <a:pt x="1057516" y="37909"/>
                </a:lnTo>
                <a:lnTo>
                  <a:pt x="1041527" y="39535"/>
                </a:lnTo>
                <a:lnTo>
                  <a:pt x="1034300" y="40157"/>
                </a:lnTo>
                <a:lnTo>
                  <a:pt x="1027404" y="40411"/>
                </a:lnTo>
                <a:lnTo>
                  <a:pt x="1020343" y="40157"/>
                </a:lnTo>
                <a:lnTo>
                  <a:pt x="1013383" y="39535"/>
                </a:lnTo>
                <a:lnTo>
                  <a:pt x="999312" y="37909"/>
                </a:lnTo>
                <a:lnTo>
                  <a:pt x="978293" y="66179"/>
                </a:lnTo>
                <a:lnTo>
                  <a:pt x="945756" y="107492"/>
                </a:lnTo>
                <a:lnTo>
                  <a:pt x="908050" y="153987"/>
                </a:lnTo>
                <a:lnTo>
                  <a:pt x="871486" y="197815"/>
                </a:lnTo>
                <a:lnTo>
                  <a:pt x="871550" y="149098"/>
                </a:lnTo>
                <a:lnTo>
                  <a:pt x="871956" y="107492"/>
                </a:lnTo>
                <a:lnTo>
                  <a:pt x="873188" y="64998"/>
                </a:lnTo>
                <a:lnTo>
                  <a:pt x="875512" y="37909"/>
                </a:lnTo>
                <a:lnTo>
                  <a:pt x="866762" y="38722"/>
                </a:lnTo>
                <a:lnTo>
                  <a:pt x="857021" y="39535"/>
                </a:lnTo>
                <a:lnTo>
                  <a:pt x="846251" y="40157"/>
                </a:lnTo>
                <a:lnTo>
                  <a:pt x="834402" y="40411"/>
                </a:lnTo>
                <a:lnTo>
                  <a:pt x="822566" y="40157"/>
                </a:lnTo>
                <a:lnTo>
                  <a:pt x="811784" y="39535"/>
                </a:lnTo>
                <a:lnTo>
                  <a:pt x="802030" y="38722"/>
                </a:lnTo>
                <a:lnTo>
                  <a:pt x="793292" y="37909"/>
                </a:lnTo>
                <a:lnTo>
                  <a:pt x="795185" y="70307"/>
                </a:lnTo>
                <a:lnTo>
                  <a:pt x="796417" y="102806"/>
                </a:lnTo>
                <a:lnTo>
                  <a:pt x="797064" y="137579"/>
                </a:lnTo>
                <a:lnTo>
                  <a:pt x="797166" y="264312"/>
                </a:lnTo>
                <a:lnTo>
                  <a:pt x="797064" y="284149"/>
                </a:lnTo>
                <a:lnTo>
                  <a:pt x="796417" y="318909"/>
                </a:lnTo>
                <a:lnTo>
                  <a:pt x="795185" y="351409"/>
                </a:lnTo>
                <a:lnTo>
                  <a:pt x="793292" y="383806"/>
                </a:lnTo>
                <a:lnTo>
                  <a:pt x="802030" y="382981"/>
                </a:lnTo>
                <a:lnTo>
                  <a:pt x="811784" y="382168"/>
                </a:lnTo>
                <a:lnTo>
                  <a:pt x="822566" y="381546"/>
                </a:lnTo>
                <a:lnTo>
                  <a:pt x="834402" y="381304"/>
                </a:lnTo>
                <a:lnTo>
                  <a:pt x="846251" y="381546"/>
                </a:lnTo>
                <a:lnTo>
                  <a:pt x="857021" y="382168"/>
                </a:lnTo>
                <a:lnTo>
                  <a:pt x="866762" y="382981"/>
                </a:lnTo>
                <a:lnTo>
                  <a:pt x="875512" y="383806"/>
                </a:lnTo>
                <a:lnTo>
                  <a:pt x="875309" y="381304"/>
                </a:lnTo>
                <a:lnTo>
                  <a:pt x="871994" y="320344"/>
                </a:lnTo>
                <a:lnTo>
                  <a:pt x="871512" y="244970"/>
                </a:lnTo>
                <a:lnTo>
                  <a:pt x="871486" y="226402"/>
                </a:lnTo>
                <a:lnTo>
                  <a:pt x="872502" y="226402"/>
                </a:lnTo>
                <a:lnTo>
                  <a:pt x="906767" y="280111"/>
                </a:lnTo>
                <a:lnTo>
                  <a:pt x="923798" y="306730"/>
                </a:lnTo>
                <a:lnTo>
                  <a:pt x="948194" y="344957"/>
                </a:lnTo>
                <a:lnTo>
                  <a:pt x="972781" y="383806"/>
                </a:lnTo>
                <a:lnTo>
                  <a:pt x="992085" y="382054"/>
                </a:lnTo>
                <a:lnTo>
                  <a:pt x="1017270" y="381368"/>
                </a:lnTo>
                <a:lnTo>
                  <a:pt x="1044282" y="381901"/>
                </a:lnTo>
                <a:lnTo>
                  <a:pt x="1069009" y="383806"/>
                </a:lnTo>
                <a:lnTo>
                  <a:pt x="1069708" y="381368"/>
                </a:lnTo>
                <a:lnTo>
                  <a:pt x="1084516" y="332232"/>
                </a:lnTo>
                <a:lnTo>
                  <a:pt x="1103071" y="281063"/>
                </a:lnTo>
                <a:lnTo>
                  <a:pt x="1142136" y="280111"/>
                </a:lnTo>
                <a:lnTo>
                  <a:pt x="1168539" y="280098"/>
                </a:lnTo>
                <a:lnTo>
                  <a:pt x="1171295" y="280111"/>
                </a:lnTo>
                <a:lnTo>
                  <a:pt x="1219352" y="281063"/>
                </a:lnTo>
                <a:lnTo>
                  <a:pt x="1237437" y="332435"/>
                </a:lnTo>
                <a:lnTo>
                  <a:pt x="1253959" y="383806"/>
                </a:lnTo>
                <a:lnTo>
                  <a:pt x="1275270" y="382168"/>
                </a:lnTo>
                <a:lnTo>
                  <a:pt x="1285976" y="381546"/>
                </a:lnTo>
                <a:lnTo>
                  <a:pt x="1296581" y="381304"/>
                </a:lnTo>
                <a:lnTo>
                  <a:pt x="1307172" y="381546"/>
                </a:lnTo>
                <a:lnTo>
                  <a:pt x="1317929" y="382168"/>
                </a:lnTo>
                <a:lnTo>
                  <a:pt x="1340739" y="383806"/>
                </a:lnTo>
                <a:close/>
              </a:path>
              <a:path w="2128520" h="384175">
                <a:moveTo>
                  <a:pt x="1673059" y="200787"/>
                </a:moveTo>
                <a:lnTo>
                  <a:pt x="1666709" y="144868"/>
                </a:lnTo>
                <a:lnTo>
                  <a:pt x="1648434" y="102425"/>
                </a:lnTo>
                <a:lnTo>
                  <a:pt x="1619427" y="71983"/>
                </a:lnTo>
                <a:lnTo>
                  <a:pt x="1593811" y="58750"/>
                </a:lnTo>
                <a:lnTo>
                  <a:pt x="1593811" y="199859"/>
                </a:lnTo>
                <a:lnTo>
                  <a:pt x="1588262" y="256044"/>
                </a:lnTo>
                <a:lnTo>
                  <a:pt x="1572247" y="299580"/>
                </a:lnTo>
                <a:lnTo>
                  <a:pt x="1546733" y="330555"/>
                </a:lnTo>
                <a:lnTo>
                  <a:pt x="1512671" y="349072"/>
                </a:lnTo>
                <a:lnTo>
                  <a:pt x="1471041" y="355219"/>
                </a:lnTo>
                <a:lnTo>
                  <a:pt x="1456855" y="355053"/>
                </a:lnTo>
                <a:lnTo>
                  <a:pt x="1444980" y="354647"/>
                </a:lnTo>
                <a:lnTo>
                  <a:pt x="1426857" y="353720"/>
                </a:lnTo>
                <a:lnTo>
                  <a:pt x="1426578" y="338226"/>
                </a:lnTo>
                <a:lnTo>
                  <a:pt x="1426476" y="318909"/>
                </a:lnTo>
                <a:lnTo>
                  <a:pt x="1426578" y="84442"/>
                </a:lnTo>
                <a:lnTo>
                  <a:pt x="1462925" y="66662"/>
                </a:lnTo>
                <a:lnTo>
                  <a:pt x="1479029" y="66484"/>
                </a:lnTo>
                <a:lnTo>
                  <a:pt x="1526171" y="75755"/>
                </a:lnTo>
                <a:lnTo>
                  <a:pt x="1562379" y="102336"/>
                </a:lnTo>
                <a:lnTo>
                  <a:pt x="1585607" y="144335"/>
                </a:lnTo>
                <a:lnTo>
                  <a:pt x="1593811" y="199859"/>
                </a:lnTo>
                <a:lnTo>
                  <a:pt x="1593811" y="58750"/>
                </a:lnTo>
                <a:lnTo>
                  <a:pt x="1580896" y="52070"/>
                </a:lnTo>
                <a:lnTo>
                  <a:pt x="1534033" y="41198"/>
                </a:lnTo>
                <a:lnTo>
                  <a:pt x="1521066" y="40411"/>
                </a:lnTo>
                <a:lnTo>
                  <a:pt x="1480032" y="37909"/>
                </a:lnTo>
                <a:lnTo>
                  <a:pt x="1450352" y="38303"/>
                </a:lnTo>
                <a:lnTo>
                  <a:pt x="1406575" y="40017"/>
                </a:lnTo>
                <a:lnTo>
                  <a:pt x="1389278" y="40411"/>
                </a:lnTo>
                <a:lnTo>
                  <a:pt x="1377442" y="40170"/>
                </a:lnTo>
                <a:lnTo>
                  <a:pt x="1366659" y="39547"/>
                </a:lnTo>
                <a:lnTo>
                  <a:pt x="1356918" y="38735"/>
                </a:lnTo>
                <a:lnTo>
                  <a:pt x="1348155" y="37909"/>
                </a:lnTo>
                <a:lnTo>
                  <a:pt x="1350086" y="70307"/>
                </a:lnTo>
                <a:lnTo>
                  <a:pt x="1351343" y="102819"/>
                </a:lnTo>
                <a:lnTo>
                  <a:pt x="1352029" y="137579"/>
                </a:lnTo>
                <a:lnTo>
                  <a:pt x="1352067" y="144335"/>
                </a:lnTo>
                <a:lnTo>
                  <a:pt x="1352181" y="256044"/>
                </a:lnTo>
                <a:lnTo>
                  <a:pt x="1352029" y="284149"/>
                </a:lnTo>
                <a:lnTo>
                  <a:pt x="1351343" y="318909"/>
                </a:lnTo>
                <a:lnTo>
                  <a:pt x="1350086" y="351409"/>
                </a:lnTo>
                <a:lnTo>
                  <a:pt x="1348155" y="383806"/>
                </a:lnTo>
                <a:lnTo>
                  <a:pt x="1356918" y="382981"/>
                </a:lnTo>
                <a:lnTo>
                  <a:pt x="1366659" y="382168"/>
                </a:lnTo>
                <a:lnTo>
                  <a:pt x="1377442" y="381546"/>
                </a:lnTo>
                <a:lnTo>
                  <a:pt x="1389278" y="381292"/>
                </a:lnTo>
                <a:lnTo>
                  <a:pt x="1410462" y="381685"/>
                </a:lnTo>
                <a:lnTo>
                  <a:pt x="1464894" y="383413"/>
                </a:lnTo>
                <a:lnTo>
                  <a:pt x="1499616" y="383806"/>
                </a:lnTo>
                <a:lnTo>
                  <a:pt x="1519059" y="381292"/>
                </a:lnTo>
                <a:lnTo>
                  <a:pt x="1545170" y="377913"/>
                </a:lnTo>
                <a:lnTo>
                  <a:pt x="1586445" y="360883"/>
                </a:lnTo>
                <a:lnTo>
                  <a:pt x="1593773" y="355219"/>
                </a:lnTo>
                <a:lnTo>
                  <a:pt x="1621663" y="333679"/>
                </a:lnTo>
                <a:lnTo>
                  <a:pt x="1649031" y="297281"/>
                </a:lnTo>
                <a:lnTo>
                  <a:pt x="1666760" y="252666"/>
                </a:lnTo>
                <a:lnTo>
                  <a:pt x="1673059" y="200787"/>
                </a:lnTo>
                <a:close/>
              </a:path>
              <a:path w="2128520" h="384175">
                <a:moveTo>
                  <a:pt x="1784146" y="37909"/>
                </a:moveTo>
                <a:lnTo>
                  <a:pt x="1765693" y="39535"/>
                </a:lnTo>
                <a:lnTo>
                  <a:pt x="1754936" y="40157"/>
                </a:lnTo>
                <a:lnTo>
                  <a:pt x="1743062" y="40411"/>
                </a:lnTo>
                <a:lnTo>
                  <a:pt x="1731213" y="40157"/>
                </a:lnTo>
                <a:lnTo>
                  <a:pt x="1720443" y="39535"/>
                </a:lnTo>
                <a:lnTo>
                  <a:pt x="1701939" y="37909"/>
                </a:lnTo>
                <a:lnTo>
                  <a:pt x="1703857" y="70307"/>
                </a:lnTo>
                <a:lnTo>
                  <a:pt x="1705076" y="102806"/>
                </a:lnTo>
                <a:lnTo>
                  <a:pt x="1705737" y="137579"/>
                </a:lnTo>
                <a:lnTo>
                  <a:pt x="1705927" y="176758"/>
                </a:lnTo>
                <a:lnTo>
                  <a:pt x="1705737" y="284149"/>
                </a:lnTo>
                <a:lnTo>
                  <a:pt x="1705076" y="318909"/>
                </a:lnTo>
                <a:lnTo>
                  <a:pt x="1703857" y="351409"/>
                </a:lnTo>
                <a:lnTo>
                  <a:pt x="1701939" y="383806"/>
                </a:lnTo>
                <a:lnTo>
                  <a:pt x="1720443" y="382168"/>
                </a:lnTo>
                <a:lnTo>
                  <a:pt x="1731213" y="381546"/>
                </a:lnTo>
                <a:lnTo>
                  <a:pt x="1743062" y="381304"/>
                </a:lnTo>
                <a:lnTo>
                  <a:pt x="1754936" y="381546"/>
                </a:lnTo>
                <a:lnTo>
                  <a:pt x="1765693" y="382168"/>
                </a:lnTo>
                <a:lnTo>
                  <a:pt x="1784146" y="383806"/>
                </a:lnTo>
                <a:lnTo>
                  <a:pt x="1782267" y="351409"/>
                </a:lnTo>
                <a:lnTo>
                  <a:pt x="1781048" y="318909"/>
                </a:lnTo>
                <a:lnTo>
                  <a:pt x="1780374" y="284149"/>
                </a:lnTo>
                <a:lnTo>
                  <a:pt x="1780171" y="244970"/>
                </a:lnTo>
                <a:lnTo>
                  <a:pt x="1780171" y="176758"/>
                </a:lnTo>
                <a:lnTo>
                  <a:pt x="1780374" y="137579"/>
                </a:lnTo>
                <a:lnTo>
                  <a:pt x="1781048" y="102806"/>
                </a:lnTo>
                <a:lnTo>
                  <a:pt x="1782267" y="70307"/>
                </a:lnTo>
                <a:lnTo>
                  <a:pt x="1784146" y="37909"/>
                </a:lnTo>
                <a:close/>
              </a:path>
              <a:path w="2128520" h="384175">
                <a:moveTo>
                  <a:pt x="2128151" y="383806"/>
                </a:moveTo>
                <a:lnTo>
                  <a:pt x="2127034" y="381304"/>
                </a:lnTo>
                <a:lnTo>
                  <a:pt x="2110689" y="344754"/>
                </a:lnTo>
                <a:lnTo>
                  <a:pt x="2091334" y="298958"/>
                </a:lnTo>
                <a:lnTo>
                  <a:pt x="2072017" y="251460"/>
                </a:lnTo>
                <a:lnTo>
                  <a:pt x="2049551" y="194741"/>
                </a:lnTo>
                <a:lnTo>
                  <a:pt x="2028393" y="140131"/>
                </a:lnTo>
                <a:lnTo>
                  <a:pt x="2025345" y="132118"/>
                </a:lnTo>
                <a:lnTo>
                  <a:pt x="2007920" y="86385"/>
                </a:lnTo>
                <a:lnTo>
                  <a:pt x="1995347" y="52946"/>
                </a:lnTo>
                <a:lnTo>
                  <a:pt x="1995347" y="251460"/>
                </a:lnTo>
                <a:lnTo>
                  <a:pt x="1903564" y="251460"/>
                </a:lnTo>
                <a:lnTo>
                  <a:pt x="1914677" y="221170"/>
                </a:lnTo>
                <a:lnTo>
                  <a:pt x="1926183" y="191223"/>
                </a:lnTo>
                <a:lnTo>
                  <a:pt x="1938172" y="161569"/>
                </a:lnTo>
                <a:lnTo>
                  <a:pt x="1950707" y="132118"/>
                </a:lnTo>
                <a:lnTo>
                  <a:pt x="1962404" y="161569"/>
                </a:lnTo>
                <a:lnTo>
                  <a:pt x="1973580" y="191223"/>
                </a:lnTo>
                <a:lnTo>
                  <a:pt x="1984476" y="221170"/>
                </a:lnTo>
                <a:lnTo>
                  <a:pt x="1995347" y="251460"/>
                </a:lnTo>
                <a:lnTo>
                  <a:pt x="1995347" y="52946"/>
                </a:lnTo>
                <a:lnTo>
                  <a:pt x="1989696" y="37909"/>
                </a:lnTo>
                <a:lnTo>
                  <a:pt x="1988756" y="35407"/>
                </a:lnTo>
                <a:lnTo>
                  <a:pt x="1982266" y="36423"/>
                </a:lnTo>
                <a:lnTo>
                  <a:pt x="1976323" y="37909"/>
                </a:lnTo>
                <a:lnTo>
                  <a:pt x="1963242" y="37909"/>
                </a:lnTo>
                <a:lnTo>
                  <a:pt x="1957209" y="36423"/>
                </a:lnTo>
                <a:lnTo>
                  <a:pt x="1950707" y="35407"/>
                </a:lnTo>
                <a:lnTo>
                  <a:pt x="1930488" y="87744"/>
                </a:lnTo>
                <a:lnTo>
                  <a:pt x="1907806" y="144691"/>
                </a:lnTo>
                <a:lnTo>
                  <a:pt x="1884083" y="202958"/>
                </a:lnTo>
                <a:lnTo>
                  <a:pt x="1860765" y="259270"/>
                </a:lnTo>
                <a:lnTo>
                  <a:pt x="1839315" y="310362"/>
                </a:lnTo>
                <a:lnTo>
                  <a:pt x="1821167" y="352971"/>
                </a:lnTo>
                <a:lnTo>
                  <a:pt x="1807768" y="383806"/>
                </a:lnTo>
                <a:lnTo>
                  <a:pt x="1817319" y="382778"/>
                </a:lnTo>
                <a:lnTo>
                  <a:pt x="1824863" y="381304"/>
                </a:lnTo>
                <a:lnTo>
                  <a:pt x="1840915" y="381304"/>
                </a:lnTo>
                <a:lnTo>
                  <a:pt x="1848408" y="382778"/>
                </a:lnTo>
                <a:lnTo>
                  <a:pt x="1856422" y="383806"/>
                </a:lnTo>
                <a:lnTo>
                  <a:pt x="1857146" y="381304"/>
                </a:lnTo>
                <a:lnTo>
                  <a:pt x="1863877" y="357936"/>
                </a:lnTo>
                <a:lnTo>
                  <a:pt x="1871980" y="332232"/>
                </a:lnTo>
                <a:lnTo>
                  <a:pt x="1890560" y="281063"/>
                </a:lnTo>
                <a:lnTo>
                  <a:pt x="1929599" y="280111"/>
                </a:lnTo>
                <a:lnTo>
                  <a:pt x="1956041" y="280098"/>
                </a:lnTo>
                <a:lnTo>
                  <a:pt x="1958809" y="280111"/>
                </a:lnTo>
                <a:lnTo>
                  <a:pt x="2006841" y="281063"/>
                </a:lnTo>
                <a:lnTo>
                  <a:pt x="2024888" y="332435"/>
                </a:lnTo>
                <a:lnTo>
                  <a:pt x="2041461" y="383806"/>
                </a:lnTo>
                <a:lnTo>
                  <a:pt x="2062734" y="382168"/>
                </a:lnTo>
                <a:lnTo>
                  <a:pt x="2073427" y="381546"/>
                </a:lnTo>
                <a:lnTo>
                  <a:pt x="2084082" y="381304"/>
                </a:lnTo>
                <a:lnTo>
                  <a:pt x="2094611" y="381546"/>
                </a:lnTo>
                <a:lnTo>
                  <a:pt x="2105355" y="382168"/>
                </a:lnTo>
                <a:lnTo>
                  <a:pt x="2128151" y="383806"/>
                </a:lnTo>
                <a:close/>
              </a:path>
            </a:pathLst>
          </a:custGeom>
          <a:solidFill>
            <a:srgbClr val="ffffff"/>
          </a:solidFill>
          <a:ln w="0">
            <a:noFill/>
          </a:ln>
        </p:spPr>
        <p:style>
          <a:lnRef idx="0"/>
          <a:fillRef idx="0"/>
          <a:effectRef idx="0"/>
          <a:fontRef idx="minor"/>
        </p:style>
      </p:sp>
      <p:sp>
        <p:nvSpPr>
          <p:cNvPr id="231" name="Google Shape;226;p16"/>
          <p:cNvSpPr/>
          <p:nvPr/>
        </p:nvSpPr>
        <p:spPr>
          <a:xfrm>
            <a:off x="4530240" y="4006080"/>
            <a:ext cx="1011960" cy="44640"/>
          </a:xfrm>
          <a:custGeom>
            <a:avLst/>
            <a:gdLst/>
            <a:ahLst/>
            <a:rect l="l" t="t" r="r" b="b"/>
            <a:pathLst>
              <a:path w="1012189" h="45085">
                <a:moveTo>
                  <a:pt x="983424" y="0"/>
                </a:moveTo>
                <a:lnTo>
                  <a:pt x="0" y="0"/>
                </a:lnTo>
                <a:lnTo>
                  <a:pt x="0" y="44792"/>
                </a:lnTo>
                <a:lnTo>
                  <a:pt x="1012037" y="44792"/>
                </a:lnTo>
                <a:lnTo>
                  <a:pt x="983424" y="0"/>
                </a:lnTo>
                <a:close/>
              </a:path>
            </a:pathLst>
          </a:custGeom>
          <a:solidFill>
            <a:srgbClr val="ffffff"/>
          </a:solidFill>
          <a:ln w="0">
            <a:noFill/>
          </a:ln>
        </p:spPr>
        <p:style>
          <a:lnRef idx="0"/>
          <a:fillRef idx="0"/>
          <a:effectRef idx="0"/>
          <a:fontRef idx="minor"/>
        </p:style>
      </p:sp>
      <p:sp>
        <p:nvSpPr>
          <p:cNvPr id="232" name="Google Shape;227;p16"/>
          <p:cNvSpPr/>
          <p:nvPr/>
        </p:nvSpPr>
        <p:spPr>
          <a:xfrm>
            <a:off x="5616360" y="4006080"/>
            <a:ext cx="1051200" cy="44640"/>
          </a:xfrm>
          <a:custGeom>
            <a:avLst/>
            <a:gdLst/>
            <a:ahLst/>
            <a:rect l="l" t="t" r="r" b="b"/>
            <a:pathLst>
              <a:path w="1051559" h="45085">
                <a:moveTo>
                  <a:pt x="1051267" y="0"/>
                </a:moveTo>
                <a:lnTo>
                  <a:pt x="0" y="0"/>
                </a:lnTo>
                <a:lnTo>
                  <a:pt x="28701" y="44792"/>
                </a:lnTo>
                <a:lnTo>
                  <a:pt x="1051267" y="44792"/>
                </a:lnTo>
                <a:lnTo>
                  <a:pt x="1051267" y="0"/>
                </a:lnTo>
                <a:close/>
              </a:path>
            </a:pathLst>
          </a:custGeom>
          <a:solidFill>
            <a:srgbClr val="ffffff"/>
          </a:solidFill>
          <a:ln w="0">
            <a:noFill/>
          </a:ln>
        </p:spPr>
        <p:style>
          <a:lnRef idx="0"/>
          <a:fillRef idx="0"/>
          <a:effectRef idx="0"/>
          <a:fontRef idx="minor"/>
        </p:style>
      </p:sp>
      <p:pic>
        <p:nvPicPr>
          <p:cNvPr id="233" name="Google Shape;228;p16" descr=""/>
          <p:cNvPicPr/>
          <p:nvPr/>
        </p:nvPicPr>
        <p:blipFill>
          <a:blip r:embed="rId1"/>
          <a:stretch/>
        </p:blipFill>
        <p:spPr>
          <a:xfrm>
            <a:off x="6598800" y="3609000"/>
            <a:ext cx="68760" cy="67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Google Shape;28;p2" descr=""/>
          <p:cNvPicPr/>
          <p:nvPr/>
        </p:nvPicPr>
        <p:blipFill>
          <a:blip r:embed="rId1"/>
          <a:srcRect l="1900" t="0" r="1900" b="0"/>
          <a:stretch/>
        </p:blipFill>
        <p:spPr>
          <a:xfrm>
            <a:off x="0" y="0"/>
            <a:ext cx="11201040" cy="7772040"/>
          </a:xfrm>
          <a:prstGeom prst="rect">
            <a:avLst/>
          </a:prstGeom>
          <a:ln w="0">
            <a:noFill/>
          </a:ln>
        </p:spPr>
      </p:pic>
      <p:sp>
        <p:nvSpPr>
          <p:cNvPr id="90" name="Google Shape;29;p2"/>
          <p:cNvSpPr/>
          <p:nvPr/>
        </p:nvSpPr>
        <p:spPr>
          <a:xfrm rot="16200000">
            <a:off x="5216400" y="1794240"/>
            <a:ext cx="7778520" cy="419076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91" name="Google Shape;30;p2"/>
          <p:cNvSpPr/>
          <p:nvPr/>
        </p:nvSpPr>
        <p:spPr>
          <a:xfrm>
            <a:off x="7010280" y="569880"/>
            <a:ext cx="4190760" cy="82224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4800" spc="-1" strike="noStrike">
                <a:solidFill>
                  <a:srgbClr val="ffffff"/>
                </a:solidFill>
                <a:latin typeface="Roboto Condensed"/>
                <a:ea typeface="Roboto Condensed"/>
              </a:rPr>
              <a:t>CONTENTS</a:t>
            </a:r>
            <a:endParaRPr b="0" lang="en-US" sz="4800" spc="-1" strike="noStrike">
              <a:latin typeface="Arial"/>
            </a:endParaRPr>
          </a:p>
        </p:txBody>
      </p:sp>
      <p:grpSp>
        <p:nvGrpSpPr>
          <p:cNvPr id="92" name="Google Shape;31;p2"/>
          <p:cNvGrpSpPr/>
          <p:nvPr/>
        </p:nvGrpSpPr>
        <p:grpSpPr>
          <a:xfrm>
            <a:off x="7277040" y="1646280"/>
            <a:ext cx="3769560" cy="822240"/>
            <a:chOff x="7277040" y="1646280"/>
            <a:chExt cx="3769560" cy="822240"/>
          </a:xfrm>
        </p:grpSpPr>
        <p:sp>
          <p:nvSpPr>
            <p:cNvPr id="93" name="Google Shape;32;p2"/>
            <p:cNvSpPr/>
            <p:nvPr/>
          </p:nvSpPr>
          <p:spPr>
            <a:xfrm>
              <a:off x="7277040" y="1738800"/>
              <a:ext cx="2412720" cy="6397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ffffff"/>
                  </a:solidFill>
                  <a:latin typeface="Montserrat Light"/>
                  <a:ea typeface="Montserrat Light"/>
                </a:rPr>
                <a:t>EXECUTIVE SUMMARY</a:t>
              </a:r>
              <a:endParaRPr b="0" lang="en-US" sz="1800" spc="-1" strike="noStrike">
                <a:latin typeface="Arial"/>
              </a:endParaRPr>
            </a:p>
          </p:txBody>
        </p:sp>
        <p:sp>
          <p:nvSpPr>
            <p:cNvPr id="94" name="Google Shape;33;p2"/>
            <p:cNvSpPr/>
            <p:nvPr/>
          </p:nvSpPr>
          <p:spPr>
            <a:xfrm>
              <a:off x="10226160" y="1646280"/>
              <a:ext cx="820440" cy="822240"/>
            </a:xfrm>
            <a:prstGeom prst="rect">
              <a:avLst/>
            </a:prstGeom>
            <a:noFill/>
            <a:ln w="0">
              <a:noFill/>
            </a:ln>
          </p:spPr>
          <p:style>
            <a:lnRef idx="0"/>
            <a:fillRef idx="0"/>
            <a:effectRef idx="0"/>
            <a:fontRef idx="minor"/>
          </p:style>
          <p:txBody>
            <a:bodyPr anchor="t">
              <a:spAutoFit/>
            </a:bodyPr>
            <a:p>
              <a:pPr algn="r">
                <a:lnSpc>
                  <a:spcPct val="100000"/>
                </a:lnSpc>
                <a:buNone/>
                <a:tabLst>
                  <a:tab algn="l" pos="0"/>
                </a:tabLst>
              </a:pPr>
              <a:r>
                <a:rPr b="1" lang="en-US" sz="4800" spc="-1" strike="noStrike">
                  <a:solidFill>
                    <a:srgbClr val="3eb4e4"/>
                  </a:solidFill>
                  <a:latin typeface="Roboto Condensed"/>
                  <a:ea typeface="Roboto Condensed"/>
                </a:rPr>
                <a:t>4</a:t>
              </a:r>
              <a:endParaRPr b="0" lang="en-US" sz="4800" spc="-1" strike="noStrike">
                <a:latin typeface="Arial"/>
              </a:endParaRPr>
            </a:p>
          </p:txBody>
        </p:sp>
      </p:grpSp>
      <p:grpSp>
        <p:nvGrpSpPr>
          <p:cNvPr id="95" name="Google Shape;34;p2"/>
          <p:cNvGrpSpPr/>
          <p:nvPr/>
        </p:nvGrpSpPr>
        <p:grpSpPr>
          <a:xfrm>
            <a:off x="7277040" y="3021480"/>
            <a:ext cx="3769560" cy="822240"/>
            <a:chOff x="7277040" y="3021480"/>
            <a:chExt cx="3769560" cy="822240"/>
          </a:xfrm>
        </p:grpSpPr>
        <p:sp>
          <p:nvSpPr>
            <p:cNvPr id="96" name="Google Shape;35;p2"/>
            <p:cNvSpPr/>
            <p:nvPr/>
          </p:nvSpPr>
          <p:spPr>
            <a:xfrm>
              <a:off x="7277040" y="3113640"/>
              <a:ext cx="2285640" cy="6397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ffffff"/>
                  </a:solidFill>
                  <a:latin typeface="Montserrat Light"/>
                  <a:ea typeface="Montserrat Light"/>
                </a:rPr>
                <a:t>FINANCIAL ANALYSIS</a:t>
              </a:r>
              <a:endParaRPr b="0" lang="en-US" sz="1800" spc="-1" strike="noStrike">
                <a:latin typeface="Arial"/>
              </a:endParaRPr>
            </a:p>
          </p:txBody>
        </p:sp>
        <p:sp>
          <p:nvSpPr>
            <p:cNvPr id="97" name="Google Shape;36;p2"/>
            <p:cNvSpPr/>
            <p:nvPr/>
          </p:nvSpPr>
          <p:spPr>
            <a:xfrm>
              <a:off x="10226160" y="3021480"/>
              <a:ext cx="820440" cy="822240"/>
            </a:xfrm>
            <a:prstGeom prst="rect">
              <a:avLst/>
            </a:prstGeom>
            <a:noFill/>
            <a:ln w="0">
              <a:noFill/>
            </a:ln>
          </p:spPr>
          <p:style>
            <a:lnRef idx="0"/>
            <a:fillRef idx="0"/>
            <a:effectRef idx="0"/>
            <a:fontRef idx="minor"/>
          </p:style>
          <p:txBody>
            <a:bodyPr anchor="t">
              <a:spAutoFit/>
            </a:bodyPr>
            <a:p>
              <a:pPr algn="r">
                <a:lnSpc>
                  <a:spcPct val="100000"/>
                </a:lnSpc>
                <a:buNone/>
                <a:tabLst>
                  <a:tab algn="l" pos="0"/>
                </a:tabLst>
              </a:pPr>
              <a:r>
                <a:rPr b="1" lang="en-US" sz="4800" spc="-1" strike="noStrike">
                  <a:solidFill>
                    <a:srgbClr val="3eb4e4"/>
                  </a:solidFill>
                  <a:latin typeface="Roboto Condensed"/>
                  <a:ea typeface="Roboto Condensed"/>
                </a:rPr>
                <a:t>9</a:t>
              </a:r>
              <a:endParaRPr b="0" lang="en-US" sz="4800" spc="-1" strike="noStrike">
                <a:latin typeface="Arial"/>
              </a:endParaRPr>
            </a:p>
          </p:txBody>
        </p:sp>
      </p:grpSp>
      <p:grpSp>
        <p:nvGrpSpPr>
          <p:cNvPr id="98" name="Google Shape;37;p2"/>
          <p:cNvGrpSpPr/>
          <p:nvPr/>
        </p:nvGrpSpPr>
        <p:grpSpPr>
          <a:xfrm>
            <a:off x="7277040" y="4396320"/>
            <a:ext cx="3769560" cy="1553400"/>
            <a:chOff x="7277040" y="4396320"/>
            <a:chExt cx="3769560" cy="1553400"/>
          </a:xfrm>
        </p:grpSpPr>
        <p:sp>
          <p:nvSpPr>
            <p:cNvPr id="99" name="Google Shape;38;p2"/>
            <p:cNvSpPr/>
            <p:nvPr/>
          </p:nvSpPr>
          <p:spPr>
            <a:xfrm>
              <a:off x="7277040" y="4488480"/>
              <a:ext cx="2626560" cy="6397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ffffff"/>
                  </a:solidFill>
                  <a:latin typeface="Montserrat Light"/>
                  <a:ea typeface="Montserrat Light"/>
                </a:rPr>
                <a:t>SALES COMPARABLES</a:t>
              </a:r>
              <a:endParaRPr b="0" lang="en-US" sz="1800" spc="-1" strike="noStrike">
                <a:latin typeface="Arial"/>
              </a:endParaRPr>
            </a:p>
          </p:txBody>
        </p:sp>
        <p:sp>
          <p:nvSpPr>
            <p:cNvPr id="100" name="Google Shape;39;p2"/>
            <p:cNvSpPr/>
            <p:nvPr/>
          </p:nvSpPr>
          <p:spPr>
            <a:xfrm>
              <a:off x="10226160" y="4396320"/>
              <a:ext cx="820440" cy="1553400"/>
            </a:xfrm>
            <a:prstGeom prst="rect">
              <a:avLst/>
            </a:prstGeom>
            <a:noFill/>
            <a:ln w="0">
              <a:noFill/>
            </a:ln>
          </p:spPr>
          <p:style>
            <a:lnRef idx="0"/>
            <a:fillRef idx="0"/>
            <a:effectRef idx="0"/>
            <a:fontRef idx="minor"/>
          </p:style>
          <p:txBody>
            <a:bodyPr anchor="t">
              <a:spAutoFit/>
            </a:bodyPr>
            <a:p>
              <a:pPr algn="r">
                <a:lnSpc>
                  <a:spcPct val="100000"/>
                </a:lnSpc>
                <a:buNone/>
                <a:tabLst>
                  <a:tab algn="l" pos="0"/>
                </a:tabLst>
              </a:pPr>
              <a:r>
                <a:rPr b="1" lang="en-US" sz="4800" spc="-1" strike="noStrike">
                  <a:solidFill>
                    <a:srgbClr val="3eb4e4"/>
                  </a:solidFill>
                  <a:latin typeface="Roboto Condensed"/>
                  <a:ea typeface="Roboto Condensed"/>
                </a:rPr>
                <a:t>17</a:t>
              </a:r>
              <a:endParaRPr b="0" lang="en-US" sz="4800" spc="-1" strike="noStrike">
                <a:latin typeface="Arial"/>
              </a:endParaRPr>
            </a:p>
          </p:txBody>
        </p:sp>
      </p:grpSp>
      <p:grpSp>
        <p:nvGrpSpPr>
          <p:cNvPr id="101" name="Google Shape;40;p2"/>
          <p:cNvGrpSpPr/>
          <p:nvPr/>
        </p:nvGrpSpPr>
        <p:grpSpPr>
          <a:xfrm>
            <a:off x="7277040" y="5771160"/>
            <a:ext cx="3769560" cy="1553400"/>
            <a:chOff x="7277040" y="5771160"/>
            <a:chExt cx="3769560" cy="1553400"/>
          </a:xfrm>
        </p:grpSpPr>
        <p:sp>
          <p:nvSpPr>
            <p:cNvPr id="102" name="Google Shape;41;p2"/>
            <p:cNvSpPr/>
            <p:nvPr/>
          </p:nvSpPr>
          <p:spPr>
            <a:xfrm>
              <a:off x="7277040" y="5863680"/>
              <a:ext cx="2947320" cy="6397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0" lang="en-US" sz="1800" spc="-1" strike="noStrike">
                  <a:solidFill>
                    <a:srgbClr val="ffffff"/>
                  </a:solidFill>
                  <a:latin typeface="Montserrat Light"/>
                  <a:ea typeface="Montserrat Light"/>
                </a:rPr>
                <a:t>RENTAL MARKET OVERVIEW</a:t>
              </a:r>
              <a:endParaRPr b="0" lang="en-US" sz="1800" spc="-1" strike="noStrike">
                <a:latin typeface="Arial"/>
              </a:endParaRPr>
            </a:p>
          </p:txBody>
        </p:sp>
        <p:sp>
          <p:nvSpPr>
            <p:cNvPr id="103" name="Google Shape;42;p2"/>
            <p:cNvSpPr/>
            <p:nvPr/>
          </p:nvSpPr>
          <p:spPr>
            <a:xfrm>
              <a:off x="10226160" y="5771160"/>
              <a:ext cx="820440" cy="1553400"/>
            </a:xfrm>
            <a:prstGeom prst="rect">
              <a:avLst/>
            </a:prstGeom>
            <a:noFill/>
            <a:ln w="0">
              <a:noFill/>
            </a:ln>
          </p:spPr>
          <p:style>
            <a:lnRef idx="0"/>
            <a:fillRef idx="0"/>
            <a:effectRef idx="0"/>
            <a:fontRef idx="minor"/>
          </p:style>
          <p:txBody>
            <a:bodyPr anchor="t">
              <a:spAutoFit/>
            </a:bodyPr>
            <a:p>
              <a:pPr algn="r">
                <a:lnSpc>
                  <a:spcPct val="100000"/>
                </a:lnSpc>
                <a:buNone/>
                <a:tabLst>
                  <a:tab algn="l" pos="0"/>
                </a:tabLst>
              </a:pPr>
              <a:r>
                <a:rPr b="1" lang="en-US" sz="4800" spc="-1" strike="noStrike">
                  <a:solidFill>
                    <a:srgbClr val="3eb4e4"/>
                  </a:solidFill>
                  <a:latin typeface="Roboto Condensed"/>
                  <a:ea typeface="Roboto Condensed"/>
                </a:rPr>
                <a:t>19</a:t>
              </a:r>
              <a:endParaRPr b="0" lang="en-US" sz="4800" spc="-1" strike="noStrike">
                <a:latin typeface="Aria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Google Shape;47;p3" descr=""/>
          <p:cNvPicPr/>
          <p:nvPr/>
        </p:nvPicPr>
        <p:blipFill>
          <a:blip r:embed="rId1"/>
          <a:srcRect l="1900" t="0" r="1900" b="0"/>
          <a:stretch/>
        </p:blipFill>
        <p:spPr>
          <a:xfrm>
            <a:off x="0" y="0"/>
            <a:ext cx="11201040" cy="7772040"/>
          </a:xfrm>
          <a:prstGeom prst="rect">
            <a:avLst/>
          </a:prstGeom>
          <a:ln w="0">
            <a:noFill/>
          </a:ln>
        </p:spPr>
      </p:pic>
      <p:sp>
        <p:nvSpPr>
          <p:cNvPr id="105" name="Google Shape;48;p3"/>
          <p:cNvSpPr/>
          <p:nvPr/>
        </p:nvSpPr>
        <p:spPr>
          <a:xfrm rot="16200000">
            <a:off x="4258440" y="815400"/>
            <a:ext cx="2683800" cy="1120104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06" name="Google Shape;49;p3"/>
          <p:cNvSpPr/>
          <p:nvPr/>
        </p:nvSpPr>
        <p:spPr>
          <a:xfrm>
            <a:off x="2758320" y="5867640"/>
            <a:ext cx="1665720" cy="75096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50" spc="-1" strike="noStrike">
                <a:solidFill>
                  <a:srgbClr val="ffffff"/>
                </a:solidFill>
                <a:latin typeface="Montserrat Medium"/>
                <a:ea typeface="Montserrat Medium"/>
              </a:rPr>
              <a:t>Advisor 2</a:t>
            </a:r>
            <a:endParaRPr b="0" lang="en-US" sz="105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Advisor 2 Title</a:t>
            </a:r>
            <a:endParaRPr b="0" lang="en-US" sz="100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Advisor 2 Phone</a:t>
            </a:r>
            <a:endParaRPr b="0" lang="en-US" sz="1000" spc="-1" strike="noStrike">
              <a:latin typeface="Arial"/>
            </a:endParaRPr>
          </a:p>
          <a:p>
            <a:pPr marL="12600">
              <a:lnSpc>
                <a:spcPct val="100000"/>
              </a:lnSpc>
              <a:spcBef>
                <a:spcPts val="99"/>
              </a:spcBef>
              <a:buNone/>
              <a:tabLst>
                <a:tab algn="l" pos="0"/>
              </a:tabLst>
            </a:pPr>
            <a:r>
              <a:rPr b="0" lang="en-US" sz="1000" spc="-1" strike="noStrike">
                <a:solidFill>
                  <a:srgbClr val="ffffff"/>
                </a:solidFill>
                <a:latin typeface="Montserrat Light"/>
                <a:ea typeface="Montserrat Light"/>
              </a:rPr>
              <a:t>Advisor 2 Email</a:t>
            </a:r>
            <a:endParaRPr b="0" lang="en-US" sz="1000" spc="-1" strike="noStrike">
              <a:latin typeface="Arial"/>
            </a:endParaRPr>
          </a:p>
        </p:txBody>
      </p:sp>
      <p:sp>
        <p:nvSpPr>
          <p:cNvPr id="107" name="Google Shape;50;p3"/>
          <p:cNvSpPr/>
          <p:nvPr/>
        </p:nvSpPr>
        <p:spPr>
          <a:xfrm>
            <a:off x="4809600" y="5867640"/>
            <a:ext cx="2315160" cy="75096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50" spc="-1" strike="noStrike">
                <a:solidFill>
                  <a:srgbClr val="ffffff"/>
                </a:solidFill>
                <a:latin typeface="Montserrat Medium"/>
                <a:ea typeface="Montserrat Medium"/>
              </a:rPr>
              <a:t>Advisor 3</a:t>
            </a:r>
            <a:endParaRPr b="0" lang="en-US" sz="105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Advisor 3 Title</a:t>
            </a:r>
            <a:endParaRPr b="0" lang="en-US" sz="100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Advisor 3 Phone</a:t>
            </a:r>
            <a:endParaRPr b="0" lang="en-US" sz="1000" spc="-1" strike="noStrike">
              <a:latin typeface="Arial"/>
            </a:endParaRPr>
          </a:p>
          <a:p>
            <a:pPr marL="12600">
              <a:lnSpc>
                <a:spcPct val="100000"/>
              </a:lnSpc>
              <a:spcBef>
                <a:spcPts val="99"/>
              </a:spcBef>
              <a:buNone/>
              <a:tabLst>
                <a:tab algn="l" pos="0"/>
              </a:tabLst>
            </a:pPr>
            <a:r>
              <a:rPr b="0" lang="en-US" sz="1000" spc="-1" strike="noStrike">
                <a:solidFill>
                  <a:srgbClr val="ffffff"/>
                </a:solidFill>
                <a:latin typeface="Montserrat Light"/>
                <a:ea typeface="Montserrat Light"/>
              </a:rPr>
              <a:t>Advisor 3 Email</a:t>
            </a:r>
            <a:endParaRPr b="0" lang="en-US" sz="1000" spc="-1" strike="noStrike">
              <a:latin typeface="Arial"/>
            </a:endParaRPr>
          </a:p>
        </p:txBody>
      </p:sp>
      <p:sp>
        <p:nvSpPr>
          <p:cNvPr id="108" name="Google Shape;51;p3"/>
          <p:cNvSpPr/>
          <p:nvPr/>
        </p:nvSpPr>
        <p:spPr>
          <a:xfrm>
            <a:off x="590760" y="5904720"/>
            <a:ext cx="1864800" cy="72612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00" spc="-1" strike="noStrike">
                <a:solidFill>
                  <a:srgbClr val="ffffff"/>
                </a:solidFill>
                <a:latin typeface="Montserrat Medium"/>
                <a:ea typeface="Montserrat Medium"/>
              </a:rPr>
              <a:t>Advisor 1</a:t>
            </a:r>
            <a:endParaRPr b="0" lang="en-US" sz="1000" spc="-1" strike="noStrike">
              <a:latin typeface="Arial"/>
            </a:endParaRPr>
          </a:p>
          <a:p>
            <a:pPr marL="12600">
              <a:lnSpc>
                <a:spcPct val="138000"/>
              </a:lnSpc>
              <a:spcBef>
                <a:spcPts val="51"/>
              </a:spcBef>
              <a:buNone/>
              <a:tabLst>
                <a:tab algn="l" pos="0"/>
              </a:tabLst>
            </a:pPr>
            <a:r>
              <a:rPr b="0" lang="en-US" sz="900" spc="-1" strike="noStrike">
                <a:solidFill>
                  <a:srgbClr val="ffffff"/>
                </a:solidFill>
                <a:latin typeface="Montserrat Light"/>
                <a:ea typeface="Montserrat Light"/>
              </a:rPr>
              <a:t>Advisor 1 Title</a:t>
            </a:r>
            <a:endParaRPr b="0" lang="en-US" sz="900" spc="-1" strike="noStrike">
              <a:latin typeface="Arial"/>
            </a:endParaRPr>
          </a:p>
          <a:p>
            <a:pPr marL="12600">
              <a:lnSpc>
                <a:spcPct val="138000"/>
              </a:lnSpc>
              <a:spcBef>
                <a:spcPts val="51"/>
              </a:spcBef>
              <a:buNone/>
              <a:tabLst>
                <a:tab algn="l" pos="0"/>
              </a:tabLst>
            </a:pPr>
            <a:r>
              <a:rPr b="0" lang="en-US" sz="900" spc="-1" strike="noStrike">
                <a:solidFill>
                  <a:srgbClr val="ffffff"/>
                </a:solidFill>
                <a:latin typeface="Montserrat Light"/>
                <a:ea typeface="Montserrat Light"/>
              </a:rPr>
              <a:t>Advisor 1 Phone</a:t>
            </a:r>
            <a:endParaRPr b="0" lang="en-US" sz="900" spc="-1" strike="noStrike">
              <a:latin typeface="Arial"/>
            </a:endParaRPr>
          </a:p>
          <a:p>
            <a:pPr marL="12600">
              <a:lnSpc>
                <a:spcPct val="100000"/>
              </a:lnSpc>
              <a:spcBef>
                <a:spcPts val="99"/>
              </a:spcBef>
              <a:buNone/>
              <a:tabLst>
                <a:tab algn="l" pos="0"/>
              </a:tabLst>
            </a:pPr>
            <a:r>
              <a:rPr b="0" lang="en-US" sz="900" spc="-1" strike="noStrike">
                <a:solidFill>
                  <a:srgbClr val="ffffff"/>
                </a:solidFill>
                <a:latin typeface="Montserrat Light"/>
                <a:ea typeface="Montserrat Light"/>
              </a:rPr>
              <a:t>Advisor 1 Email</a:t>
            </a:r>
            <a:endParaRPr b="0" lang="en-US" sz="900" spc="-1" strike="noStrike">
              <a:latin typeface="Arial"/>
            </a:endParaRPr>
          </a:p>
        </p:txBody>
      </p:sp>
      <p:sp>
        <p:nvSpPr>
          <p:cNvPr id="109" name="Google Shape;52;p3"/>
          <p:cNvSpPr/>
          <p:nvPr/>
        </p:nvSpPr>
        <p:spPr>
          <a:xfrm>
            <a:off x="2758320" y="6715080"/>
            <a:ext cx="1542600" cy="75096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50" spc="-1" strike="noStrike">
                <a:solidFill>
                  <a:srgbClr val="ffffff"/>
                </a:solidFill>
                <a:latin typeface="Montserrat Medium"/>
                <a:ea typeface="Montserrat Medium"/>
              </a:rPr>
              <a:t>Analyst 2</a:t>
            </a:r>
            <a:endParaRPr b="0" lang="en-US" sz="105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Analyst 2 Title</a:t>
            </a:r>
            <a:endParaRPr b="0" lang="en-US" sz="100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Analyst 2 Phone</a:t>
            </a:r>
            <a:endParaRPr b="0" lang="en-US" sz="1000" spc="-1" strike="noStrike">
              <a:latin typeface="Arial"/>
            </a:endParaRPr>
          </a:p>
          <a:p>
            <a:pPr marL="12600">
              <a:lnSpc>
                <a:spcPct val="100000"/>
              </a:lnSpc>
              <a:spcBef>
                <a:spcPts val="99"/>
              </a:spcBef>
              <a:buNone/>
              <a:tabLst>
                <a:tab algn="l" pos="0"/>
              </a:tabLst>
            </a:pPr>
            <a:r>
              <a:rPr b="0" lang="en-US" sz="1000" spc="-1" strike="noStrike">
                <a:solidFill>
                  <a:srgbClr val="ffffff"/>
                </a:solidFill>
                <a:latin typeface="Montserrat Light"/>
                <a:ea typeface="Montserrat Light"/>
              </a:rPr>
              <a:t>Analyst 2 Email</a:t>
            </a:r>
            <a:endParaRPr b="0" lang="en-US" sz="1000" spc="-1" strike="noStrike">
              <a:latin typeface="Arial"/>
            </a:endParaRPr>
          </a:p>
        </p:txBody>
      </p:sp>
      <p:sp>
        <p:nvSpPr>
          <p:cNvPr id="110" name="Google Shape;53;p3"/>
          <p:cNvSpPr/>
          <p:nvPr/>
        </p:nvSpPr>
        <p:spPr>
          <a:xfrm>
            <a:off x="590760" y="6713640"/>
            <a:ext cx="2214720" cy="75096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50" spc="-1" strike="noStrike">
                <a:solidFill>
                  <a:srgbClr val="ffffff"/>
                </a:solidFill>
                <a:latin typeface="Montserrat Medium"/>
                <a:ea typeface="Montserrat Medium"/>
              </a:rPr>
              <a:t>Analyst 1</a:t>
            </a:r>
            <a:endParaRPr b="0" lang="en-US" sz="105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Analyst 1 Title</a:t>
            </a:r>
            <a:endParaRPr b="0" lang="en-US" sz="100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Analyst 1 Phone</a:t>
            </a:r>
            <a:endParaRPr b="0" lang="en-US" sz="1000" spc="-1" strike="noStrike">
              <a:latin typeface="Arial"/>
            </a:endParaRPr>
          </a:p>
          <a:p>
            <a:pPr marL="12600">
              <a:lnSpc>
                <a:spcPct val="100000"/>
              </a:lnSpc>
              <a:spcBef>
                <a:spcPts val="99"/>
              </a:spcBef>
              <a:buNone/>
              <a:tabLst>
                <a:tab algn="l" pos="0"/>
              </a:tabLst>
            </a:pPr>
            <a:r>
              <a:rPr b="0" lang="en-US" sz="1000" spc="-1" strike="noStrike">
                <a:solidFill>
                  <a:srgbClr val="ffffff"/>
                </a:solidFill>
                <a:latin typeface="Montserrat Light"/>
                <a:ea typeface="Montserrat Light"/>
              </a:rPr>
              <a:t>Analyst 1 Email</a:t>
            </a:r>
            <a:endParaRPr b="0" lang="en-US" sz="1000" spc="-1" strike="noStrike">
              <a:latin typeface="Arial"/>
            </a:endParaRPr>
          </a:p>
        </p:txBody>
      </p:sp>
      <p:sp>
        <p:nvSpPr>
          <p:cNvPr id="111" name="Google Shape;54;p3"/>
          <p:cNvSpPr/>
          <p:nvPr/>
        </p:nvSpPr>
        <p:spPr>
          <a:xfrm>
            <a:off x="596880" y="5472720"/>
            <a:ext cx="3211560" cy="25560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1" lang="en-US" sz="1600" spc="-1" strike="noStrike">
                <a:solidFill>
                  <a:srgbClr val="ffffff"/>
                </a:solidFill>
                <a:latin typeface="Roboto Condensed"/>
                <a:ea typeface="Roboto Condensed"/>
              </a:rPr>
              <a:t>INVESTMENT ADVISORS</a:t>
            </a:r>
            <a:endParaRPr b="0" lang="en-US" sz="1600" spc="-1" strike="noStrike">
              <a:latin typeface="Arial"/>
            </a:endParaRPr>
          </a:p>
        </p:txBody>
      </p:sp>
      <p:sp>
        <p:nvSpPr>
          <p:cNvPr id="112" name="Google Shape;55;p3"/>
          <p:cNvSpPr/>
          <p:nvPr/>
        </p:nvSpPr>
        <p:spPr>
          <a:xfrm>
            <a:off x="7349760" y="5475240"/>
            <a:ext cx="360" cy="2011320"/>
          </a:xfrm>
          <a:custGeom>
            <a:avLst/>
            <a:gdLst/>
            <a:ahLst/>
            <a:rect l="l" t="t" r="r" b="b"/>
            <a:pathLst>
              <a:path w="120000" h="2011679">
                <a:moveTo>
                  <a:pt x="0" y="0"/>
                </a:moveTo>
                <a:lnTo>
                  <a:pt x="0" y="2011680"/>
                </a:lnTo>
              </a:path>
            </a:pathLst>
          </a:custGeom>
          <a:noFill/>
          <a:ln w="9525">
            <a:solidFill>
              <a:srgbClr val="272826"/>
            </a:solidFill>
            <a:round/>
          </a:ln>
        </p:spPr>
        <p:style>
          <a:lnRef idx="0"/>
          <a:fillRef idx="0"/>
          <a:effectRef idx="0"/>
          <a:fontRef idx="minor"/>
        </p:style>
      </p:sp>
      <p:sp>
        <p:nvSpPr>
          <p:cNvPr id="113" name="Google Shape;56;p3"/>
          <p:cNvSpPr/>
          <p:nvPr/>
        </p:nvSpPr>
        <p:spPr>
          <a:xfrm>
            <a:off x="7683120" y="5486400"/>
            <a:ext cx="3341880" cy="25560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1" lang="en-US" sz="1600" spc="-1" strike="noStrike">
                <a:solidFill>
                  <a:srgbClr val="ffffff"/>
                </a:solidFill>
                <a:latin typeface="Roboto Condensed"/>
                <a:ea typeface="Roboto Condensed"/>
              </a:rPr>
              <a:t>CAPITAL MARKET ADVISORS</a:t>
            </a:r>
            <a:endParaRPr b="0" lang="en-US" sz="1600" spc="-1" strike="noStrike">
              <a:latin typeface="Arial"/>
            </a:endParaRPr>
          </a:p>
        </p:txBody>
      </p:sp>
      <p:sp>
        <p:nvSpPr>
          <p:cNvPr id="114" name="Google Shape;57;p3"/>
          <p:cNvSpPr/>
          <p:nvPr/>
        </p:nvSpPr>
        <p:spPr>
          <a:xfrm>
            <a:off x="7671600" y="5908680"/>
            <a:ext cx="2982960" cy="70524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0" lang="en-US" sz="1000" spc="-1" strike="noStrike">
                <a:solidFill>
                  <a:srgbClr val="ffffff"/>
                </a:solidFill>
                <a:latin typeface="Montserrat Medium"/>
                <a:ea typeface="Montserrat Medium"/>
              </a:rPr>
              <a:t>Debt Advisor 1</a:t>
            </a:r>
            <a:endParaRPr b="0" lang="en-US" sz="1000" spc="-1" strike="noStrike">
              <a:latin typeface="Arial"/>
            </a:endParaRPr>
          </a:p>
          <a:p>
            <a:pPr marL="25560">
              <a:lnSpc>
                <a:spcPct val="138000"/>
              </a:lnSpc>
              <a:spcBef>
                <a:spcPts val="51"/>
              </a:spcBef>
              <a:buNone/>
              <a:tabLst>
                <a:tab algn="l" pos="0"/>
              </a:tabLst>
            </a:pPr>
            <a:r>
              <a:rPr b="0" lang="en-US" sz="900" spc="-1" strike="noStrike">
                <a:solidFill>
                  <a:srgbClr val="ffffff"/>
                </a:solidFill>
                <a:latin typeface="Montserrat Light"/>
                <a:ea typeface="Montserrat Light"/>
              </a:rPr>
              <a:t>Debt Advisor 1 Title</a:t>
            </a:r>
            <a:endParaRPr b="0" lang="en-US" sz="900" spc="-1" strike="noStrike">
              <a:latin typeface="Arial"/>
            </a:endParaRPr>
          </a:p>
          <a:p>
            <a:pPr marL="25560">
              <a:lnSpc>
                <a:spcPct val="138000"/>
              </a:lnSpc>
              <a:spcBef>
                <a:spcPts val="51"/>
              </a:spcBef>
              <a:buNone/>
              <a:tabLst>
                <a:tab algn="l" pos="0"/>
              </a:tabLst>
            </a:pPr>
            <a:r>
              <a:rPr b="0" lang="en-US" sz="900" spc="-1" strike="noStrike">
                <a:solidFill>
                  <a:srgbClr val="ffffff"/>
                </a:solidFill>
                <a:latin typeface="Montserrat Light"/>
                <a:ea typeface="Montserrat Light"/>
              </a:rPr>
              <a:t>Debt Advisor 1 Phone</a:t>
            </a:r>
            <a:endParaRPr b="0" lang="en-US" sz="900" spc="-1" strike="noStrike">
              <a:latin typeface="Arial"/>
            </a:endParaRPr>
          </a:p>
          <a:p>
            <a:pPr marL="25560">
              <a:lnSpc>
                <a:spcPct val="100000"/>
              </a:lnSpc>
              <a:spcBef>
                <a:spcPts val="99"/>
              </a:spcBef>
              <a:buNone/>
              <a:tabLst>
                <a:tab algn="l" pos="0"/>
              </a:tabLst>
            </a:pPr>
            <a:r>
              <a:rPr b="0" lang="en-US" sz="900" spc="-1" strike="noStrike">
                <a:solidFill>
                  <a:srgbClr val="ffffff"/>
                </a:solidFill>
                <a:latin typeface="Montserrat Light"/>
                <a:ea typeface="Montserrat Light"/>
              </a:rPr>
              <a:t>Debt Advisor 1 Email</a:t>
            </a:r>
            <a:endParaRPr b="0" lang="en-US" sz="900" spc="-1" strike="noStrike">
              <a:latin typeface="Arial"/>
            </a:endParaRPr>
          </a:p>
        </p:txBody>
      </p:sp>
      <p:sp>
        <p:nvSpPr>
          <p:cNvPr id="115" name="Google Shape;58;p3"/>
          <p:cNvSpPr/>
          <p:nvPr/>
        </p:nvSpPr>
        <p:spPr>
          <a:xfrm>
            <a:off x="4784040" y="6715080"/>
            <a:ext cx="1702440" cy="72612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00" spc="-1" strike="noStrike">
                <a:solidFill>
                  <a:srgbClr val="ffffff"/>
                </a:solidFill>
                <a:latin typeface="Montserrat Medium"/>
                <a:ea typeface="Montserrat Medium"/>
              </a:rPr>
              <a:t>Ops Director 1</a:t>
            </a:r>
            <a:endParaRPr b="0" lang="en-US" sz="1000" spc="-1" strike="noStrike">
              <a:latin typeface="Arial"/>
            </a:endParaRPr>
          </a:p>
          <a:p>
            <a:pPr marL="12600">
              <a:lnSpc>
                <a:spcPct val="138000"/>
              </a:lnSpc>
              <a:spcBef>
                <a:spcPts val="51"/>
              </a:spcBef>
              <a:buNone/>
              <a:tabLst>
                <a:tab algn="l" pos="0"/>
              </a:tabLst>
            </a:pPr>
            <a:r>
              <a:rPr b="0" lang="en-US" sz="900" spc="-1" strike="noStrike">
                <a:solidFill>
                  <a:srgbClr val="ffffff"/>
                </a:solidFill>
                <a:latin typeface="Montserrat Light"/>
                <a:ea typeface="Montserrat Light"/>
              </a:rPr>
              <a:t>Ops Director 1 Title</a:t>
            </a:r>
            <a:endParaRPr b="0" lang="en-US" sz="900" spc="-1" strike="noStrike">
              <a:latin typeface="Arial"/>
            </a:endParaRPr>
          </a:p>
          <a:p>
            <a:pPr marL="12600">
              <a:lnSpc>
                <a:spcPct val="138000"/>
              </a:lnSpc>
              <a:spcBef>
                <a:spcPts val="51"/>
              </a:spcBef>
              <a:buNone/>
              <a:tabLst>
                <a:tab algn="l" pos="0"/>
              </a:tabLst>
            </a:pPr>
            <a:r>
              <a:rPr b="0" lang="en-US" sz="900" spc="-1" strike="noStrike">
                <a:solidFill>
                  <a:srgbClr val="ffffff"/>
                </a:solidFill>
                <a:latin typeface="Montserrat Light"/>
                <a:ea typeface="Montserrat Light"/>
              </a:rPr>
              <a:t>Ops Director 1 Phone</a:t>
            </a:r>
            <a:endParaRPr b="0" lang="en-US" sz="900" spc="-1" strike="noStrike">
              <a:latin typeface="Arial"/>
            </a:endParaRPr>
          </a:p>
          <a:p>
            <a:pPr marL="12600">
              <a:lnSpc>
                <a:spcPct val="100000"/>
              </a:lnSpc>
              <a:spcBef>
                <a:spcPts val="99"/>
              </a:spcBef>
              <a:buNone/>
              <a:tabLst>
                <a:tab algn="l" pos="0"/>
              </a:tabLst>
            </a:pPr>
            <a:r>
              <a:rPr b="0" lang="en-US" sz="900" spc="-1" strike="noStrike">
                <a:solidFill>
                  <a:srgbClr val="ffffff"/>
                </a:solidFill>
                <a:latin typeface="Montserrat Light"/>
                <a:ea typeface="Montserrat Light"/>
              </a:rPr>
              <a:t>Ops Director 1 Email</a:t>
            </a:r>
            <a:endParaRPr b="0" lang="en-US" sz="900" spc="-1" strike="noStrike">
              <a:latin typeface="Arial"/>
            </a:endParaRPr>
          </a:p>
        </p:txBody>
      </p:sp>
      <p:sp>
        <p:nvSpPr>
          <p:cNvPr id="116" name="Google Shape;59;p3"/>
          <p:cNvSpPr/>
          <p:nvPr/>
        </p:nvSpPr>
        <p:spPr>
          <a:xfrm>
            <a:off x="7683120" y="6735600"/>
            <a:ext cx="2982960" cy="70524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0" lang="en-US" sz="1000" spc="-1" strike="noStrike">
                <a:solidFill>
                  <a:srgbClr val="ffffff"/>
                </a:solidFill>
                <a:latin typeface="Montserrat Medium"/>
                <a:ea typeface="Montserrat Medium"/>
              </a:rPr>
              <a:t>Debt Advisor 2</a:t>
            </a:r>
            <a:endParaRPr b="0" lang="en-US" sz="1000" spc="-1" strike="noStrike">
              <a:latin typeface="Arial"/>
            </a:endParaRPr>
          </a:p>
          <a:p>
            <a:pPr marL="25560">
              <a:lnSpc>
                <a:spcPct val="138000"/>
              </a:lnSpc>
              <a:spcBef>
                <a:spcPts val="51"/>
              </a:spcBef>
              <a:buNone/>
              <a:tabLst>
                <a:tab algn="l" pos="0"/>
              </a:tabLst>
            </a:pPr>
            <a:r>
              <a:rPr b="0" lang="en-US" sz="900" spc="-1" strike="noStrike">
                <a:solidFill>
                  <a:srgbClr val="ffffff"/>
                </a:solidFill>
                <a:latin typeface="Montserrat Light"/>
                <a:ea typeface="Montserrat Light"/>
              </a:rPr>
              <a:t>Debt Advisor 2 Title</a:t>
            </a:r>
            <a:endParaRPr b="0" lang="en-US" sz="900" spc="-1" strike="noStrike">
              <a:latin typeface="Arial"/>
            </a:endParaRPr>
          </a:p>
          <a:p>
            <a:pPr marL="25560">
              <a:lnSpc>
                <a:spcPct val="138000"/>
              </a:lnSpc>
              <a:spcBef>
                <a:spcPts val="51"/>
              </a:spcBef>
              <a:buNone/>
              <a:tabLst>
                <a:tab algn="l" pos="0"/>
              </a:tabLst>
            </a:pPr>
            <a:r>
              <a:rPr b="0" lang="en-US" sz="900" spc="-1" strike="noStrike">
                <a:solidFill>
                  <a:srgbClr val="ffffff"/>
                </a:solidFill>
                <a:latin typeface="Montserrat Light"/>
                <a:ea typeface="Montserrat Light"/>
              </a:rPr>
              <a:t>Debt Advisor 2 Phone</a:t>
            </a:r>
            <a:endParaRPr b="0" lang="en-US" sz="900" spc="-1" strike="noStrike">
              <a:latin typeface="Arial"/>
            </a:endParaRPr>
          </a:p>
          <a:p>
            <a:pPr marL="25560">
              <a:lnSpc>
                <a:spcPct val="100000"/>
              </a:lnSpc>
              <a:spcBef>
                <a:spcPts val="99"/>
              </a:spcBef>
              <a:buNone/>
              <a:tabLst>
                <a:tab algn="l" pos="0"/>
              </a:tabLst>
            </a:pPr>
            <a:r>
              <a:rPr b="0" lang="en-US" sz="900" spc="-1" strike="noStrike">
                <a:solidFill>
                  <a:srgbClr val="ffffff"/>
                </a:solidFill>
                <a:latin typeface="Montserrat Light"/>
                <a:ea typeface="Montserrat Light"/>
              </a:rPr>
              <a:t>Debt Advisor 2 Email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Google Shape;64;p4" descr=""/>
          <p:cNvPicPr/>
          <p:nvPr/>
        </p:nvPicPr>
        <p:blipFill>
          <a:blip r:embed="rId1"/>
          <a:srcRect l="1900" t="0" r="1900" b="0"/>
          <a:stretch/>
        </p:blipFill>
        <p:spPr>
          <a:xfrm>
            <a:off x="0" y="0"/>
            <a:ext cx="11201040" cy="7772040"/>
          </a:xfrm>
          <a:prstGeom prst="rect">
            <a:avLst/>
          </a:prstGeom>
          <a:ln w="0">
            <a:noFill/>
          </a:ln>
        </p:spPr>
      </p:pic>
      <p:sp>
        <p:nvSpPr>
          <p:cNvPr id="118" name="Google Shape;65;p4"/>
          <p:cNvSpPr/>
          <p:nvPr/>
        </p:nvSpPr>
        <p:spPr>
          <a:xfrm rot="16200000">
            <a:off x="6622560" y="2676240"/>
            <a:ext cx="1774800" cy="738216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19" name="Google Shape;66;p4"/>
          <p:cNvSpPr/>
          <p:nvPr/>
        </p:nvSpPr>
        <p:spPr>
          <a:xfrm>
            <a:off x="4047480" y="5951520"/>
            <a:ext cx="7153560" cy="15534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4800" spc="-1" strike="noStrike">
                <a:solidFill>
                  <a:srgbClr val="ffffff"/>
                </a:solidFill>
                <a:latin typeface="Roboto Condensed"/>
                <a:ea typeface="Roboto Condensed"/>
              </a:rPr>
              <a:t>EXECUTIVE SUMMARY</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rgbClr val="ffffff">
            <a:alpha val="0"/>
          </a:srgbClr>
        </a:solidFill>
      </p:bgPr>
    </p:bg>
    <p:spTree>
      <p:nvGrpSpPr>
        <p:cNvPr id="1" name=""/>
        <p:cNvGrpSpPr/>
        <p:nvPr/>
      </p:nvGrpSpPr>
      <p:grpSpPr>
        <a:xfrm>
          <a:off x="0" y="0"/>
          <a:ext cx="0" cy="0"/>
          <a:chOff x="0" y="0"/>
          <a:chExt cx="0" cy="0"/>
        </a:xfrm>
      </p:grpSpPr>
      <p:sp>
        <p:nvSpPr>
          <p:cNvPr id="120" name="Google Shape;71;p5"/>
          <p:cNvSpPr/>
          <p:nvPr/>
        </p:nvSpPr>
        <p:spPr>
          <a:xfrm>
            <a:off x="370800" y="1267920"/>
            <a:ext cx="10394640" cy="769680"/>
          </a:xfrm>
          <a:prstGeom prst="rect">
            <a:avLst/>
          </a:prstGeom>
          <a:noFill/>
          <a:ln w="0">
            <a:noFill/>
          </a:ln>
        </p:spPr>
        <p:style>
          <a:lnRef idx="0"/>
          <a:fillRef idx="0"/>
          <a:effectRef idx="0"/>
          <a:fontRef idx="minor"/>
        </p:style>
        <p:txBody>
          <a:bodyPr lIns="0" rIns="0" tIns="12600" bIns="0" anchor="t">
            <a:spAutoFit/>
          </a:bodyPr>
          <a:p>
            <a:pPr marL="12600" algn="just">
              <a:lnSpc>
                <a:spcPct val="125000"/>
              </a:lnSpc>
              <a:buNone/>
              <a:tabLst>
                <a:tab algn="l" pos="0"/>
              </a:tabLst>
            </a:pPr>
            <a:r>
              <a:rPr b="0" lang="en-US" sz="1100" spc="-1" strike="noStrike">
                <a:solidFill>
                  <a:srgbClr val="231f20"/>
                </a:solidFill>
                <a:latin typeface="Montserrat Light"/>
                <a:ea typeface="Montserrat Light"/>
              </a:rPr>
              <a:t>Berkadia Real Estate Advisors (BREA) is excited to present this Broker’s Opinion of Value for PROPERTY NAME (the “Property”). We appreciate the opportunity to discuss the project with CLIENT NAME. The following pages describe BREA’s in depth valuation analysis.</a:t>
            </a:r>
            <a:endParaRPr b="0" lang="en-US" sz="1100" spc="-1" strike="noStrike">
              <a:latin typeface="Arial"/>
            </a:endParaRPr>
          </a:p>
          <a:p>
            <a:pPr algn="just">
              <a:lnSpc>
                <a:spcPct val="100000"/>
              </a:lnSpc>
              <a:spcBef>
                <a:spcPts val="34"/>
              </a:spcBef>
              <a:buNone/>
              <a:tabLst>
                <a:tab algn="l" pos="0"/>
              </a:tabLst>
            </a:pPr>
            <a:endParaRPr b="0" lang="en-US" sz="1100" spc="-1" strike="noStrike">
              <a:latin typeface="Arial"/>
            </a:endParaRPr>
          </a:p>
          <a:p>
            <a:pPr marL="12600" algn="just">
              <a:lnSpc>
                <a:spcPct val="100000"/>
              </a:lnSpc>
              <a:buNone/>
              <a:tabLst>
                <a:tab algn="l" pos="0"/>
              </a:tabLst>
            </a:pPr>
            <a:r>
              <a:rPr b="0" lang="en-US" sz="1100" spc="-1" strike="noStrike">
                <a:solidFill>
                  <a:srgbClr val="231f20"/>
                </a:solidFill>
                <a:latin typeface="Montserrat Light"/>
                <a:ea typeface="Montserrat Light"/>
              </a:rPr>
              <a:t>.</a:t>
            </a:r>
            <a:endParaRPr b="0" lang="en-US" sz="1100" spc="-1" strike="noStrike">
              <a:latin typeface="Arial"/>
            </a:endParaRPr>
          </a:p>
        </p:txBody>
      </p:sp>
      <p:graphicFrame>
        <p:nvGraphicFramePr>
          <p:cNvPr id="121" name="Google Shape;72;p5"/>
          <p:cNvGraphicFramePr/>
          <p:nvPr/>
        </p:nvGraphicFramePr>
        <p:xfrm>
          <a:off x="630720" y="5791680"/>
          <a:ext cx="9939960" cy="1331280"/>
        </p:xfrm>
        <a:graphic>
          <a:graphicData uri="http://schemas.openxmlformats.org/drawingml/2006/table">
            <a:tbl>
              <a:tblPr/>
              <a:tblGrid>
                <a:gridCol w="1616040"/>
                <a:gridCol w="1610640"/>
                <a:gridCol w="1267560"/>
                <a:gridCol w="1227240"/>
                <a:gridCol w="1890000"/>
                <a:gridCol w="2328480"/>
              </a:tblGrid>
              <a:tr h="284760">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Unit type</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Avg. Size (sf)</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 Of units</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 Of mix</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In-Place Rents</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In-Place Rents PSF</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r>
              <a:tr h="284760">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1 Bedroom</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836</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279</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64.4%</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$2,055</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$2.46</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r>
              <a:tr h="284760">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2 Bedroom</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1,111</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99</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22.9%</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$2,624</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$2.36</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r>
              <a:tr h="284760">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3 Bedroom</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1,684</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55</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12.7%</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$3,445</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$2.05</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r>
              <a:tr h="192240">
                <a:tc>
                  <a:txBody>
                    <a:bodyPr lIns="9360" rIns="9360" tIns="9360" bIns="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Total/Avg</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1,007</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433</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100%</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$2,359</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tIns="9360" bIns="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$2.34</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r>
            </a:tbl>
          </a:graphicData>
        </a:graphic>
      </p:graphicFrame>
      <p:sp>
        <p:nvSpPr>
          <p:cNvPr id="122" name="Google Shape;73;p5"/>
          <p:cNvSpPr/>
          <p:nvPr/>
        </p:nvSpPr>
        <p:spPr>
          <a:xfrm>
            <a:off x="663480" y="5460840"/>
            <a:ext cx="251856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0" lang="en-US" sz="1200" spc="-1" strike="noStrike">
                <a:solidFill>
                  <a:srgbClr val="272826"/>
                </a:solidFill>
                <a:latin typeface="Montserrat Light"/>
                <a:ea typeface="Montserrat Light"/>
              </a:rPr>
              <a:t>COMBINED UNIT MIX</a:t>
            </a:r>
            <a:endParaRPr b="0" lang="en-US" sz="1200" spc="-1" strike="noStrike">
              <a:latin typeface="Arial"/>
            </a:endParaRPr>
          </a:p>
        </p:txBody>
      </p:sp>
      <p:grpSp>
        <p:nvGrpSpPr>
          <p:cNvPr id="123" name="Google Shape;74;p5"/>
          <p:cNvGrpSpPr/>
          <p:nvPr/>
        </p:nvGrpSpPr>
        <p:grpSpPr>
          <a:xfrm>
            <a:off x="801720" y="2367360"/>
            <a:ext cx="9597600" cy="679320"/>
            <a:chOff x="801720" y="2367360"/>
            <a:chExt cx="9597600" cy="679320"/>
          </a:xfrm>
        </p:grpSpPr>
        <p:grpSp>
          <p:nvGrpSpPr>
            <p:cNvPr id="124" name="Google Shape;75;p5"/>
            <p:cNvGrpSpPr/>
            <p:nvPr/>
          </p:nvGrpSpPr>
          <p:grpSpPr>
            <a:xfrm>
              <a:off x="801720" y="2367360"/>
              <a:ext cx="2380320" cy="679320"/>
              <a:chOff x="801720" y="2367360"/>
              <a:chExt cx="2380320" cy="679320"/>
            </a:xfrm>
          </p:grpSpPr>
          <p:grpSp>
            <p:nvGrpSpPr>
              <p:cNvPr id="125" name="Google Shape;76;p5"/>
              <p:cNvGrpSpPr/>
              <p:nvPr/>
            </p:nvGrpSpPr>
            <p:grpSpPr>
              <a:xfrm>
                <a:off x="801720" y="2367360"/>
                <a:ext cx="599400" cy="543240"/>
                <a:chOff x="801720" y="2367360"/>
                <a:chExt cx="599400" cy="543240"/>
              </a:xfrm>
            </p:grpSpPr>
            <p:sp>
              <p:nvSpPr>
                <p:cNvPr id="126" name="Google Shape;77;p5"/>
                <p:cNvSpPr/>
                <p:nvPr/>
              </p:nvSpPr>
              <p:spPr>
                <a:xfrm>
                  <a:off x="801720" y="2367360"/>
                  <a:ext cx="599400" cy="543240"/>
                </a:xfrm>
                <a:custGeom>
                  <a:avLst/>
                  <a:gdLst/>
                  <a:ahLst/>
                  <a:rect l="l" t="t" r="r" b="b"/>
                  <a:pathLst>
                    <a:path w="543560" h="543560">
                      <a:moveTo>
                        <a:pt x="271665" y="543331"/>
                      </a:moveTo>
                      <a:lnTo>
                        <a:pt x="320498" y="538954"/>
                      </a:lnTo>
                      <a:lnTo>
                        <a:pt x="366459" y="526335"/>
                      </a:lnTo>
                      <a:lnTo>
                        <a:pt x="408781" y="506241"/>
                      </a:lnTo>
                      <a:lnTo>
                        <a:pt x="446696" y="479439"/>
                      </a:lnTo>
                      <a:lnTo>
                        <a:pt x="479439" y="446696"/>
                      </a:lnTo>
                      <a:lnTo>
                        <a:pt x="506241" y="408781"/>
                      </a:lnTo>
                      <a:lnTo>
                        <a:pt x="526335" y="366459"/>
                      </a:lnTo>
                      <a:lnTo>
                        <a:pt x="538954" y="320498"/>
                      </a:lnTo>
                      <a:lnTo>
                        <a:pt x="543331" y="271665"/>
                      </a:lnTo>
                      <a:lnTo>
                        <a:pt x="538954" y="222833"/>
                      </a:lnTo>
                      <a:lnTo>
                        <a:pt x="526335" y="176872"/>
                      </a:lnTo>
                      <a:lnTo>
                        <a:pt x="506241" y="134550"/>
                      </a:lnTo>
                      <a:lnTo>
                        <a:pt x="479439" y="96634"/>
                      </a:lnTo>
                      <a:lnTo>
                        <a:pt x="446696" y="63892"/>
                      </a:lnTo>
                      <a:lnTo>
                        <a:pt x="408781" y="37090"/>
                      </a:lnTo>
                      <a:lnTo>
                        <a:pt x="366459" y="16995"/>
                      </a:lnTo>
                      <a:lnTo>
                        <a:pt x="320498" y="4376"/>
                      </a:lnTo>
                      <a:lnTo>
                        <a:pt x="271665" y="0"/>
                      </a:lnTo>
                      <a:lnTo>
                        <a:pt x="222833" y="4376"/>
                      </a:lnTo>
                      <a:lnTo>
                        <a:pt x="176872" y="16995"/>
                      </a:lnTo>
                      <a:lnTo>
                        <a:pt x="134550" y="37090"/>
                      </a:lnTo>
                      <a:lnTo>
                        <a:pt x="96634" y="63892"/>
                      </a:lnTo>
                      <a:lnTo>
                        <a:pt x="63892" y="96634"/>
                      </a:lnTo>
                      <a:lnTo>
                        <a:pt x="37090" y="134550"/>
                      </a:lnTo>
                      <a:lnTo>
                        <a:pt x="16995" y="176872"/>
                      </a:lnTo>
                      <a:lnTo>
                        <a:pt x="4376" y="222833"/>
                      </a:lnTo>
                      <a:lnTo>
                        <a:pt x="0" y="271665"/>
                      </a:lnTo>
                      <a:lnTo>
                        <a:pt x="4376" y="320498"/>
                      </a:lnTo>
                      <a:lnTo>
                        <a:pt x="16995" y="366459"/>
                      </a:lnTo>
                      <a:lnTo>
                        <a:pt x="37090" y="408781"/>
                      </a:lnTo>
                      <a:lnTo>
                        <a:pt x="63892" y="446696"/>
                      </a:lnTo>
                      <a:lnTo>
                        <a:pt x="96634" y="479439"/>
                      </a:lnTo>
                      <a:lnTo>
                        <a:pt x="134550" y="506241"/>
                      </a:lnTo>
                      <a:lnTo>
                        <a:pt x="176872" y="526335"/>
                      </a:lnTo>
                      <a:lnTo>
                        <a:pt x="222833" y="538954"/>
                      </a:lnTo>
                      <a:lnTo>
                        <a:pt x="271665" y="543331"/>
                      </a:lnTo>
                      <a:close/>
                    </a:path>
                  </a:pathLst>
                </a:custGeom>
                <a:noFill/>
                <a:ln w="9525">
                  <a:solidFill>
                    <a:srgbClr val="ffc000"/>
                  </a:solidFill>
                  <a:round/>
                </a:ln>
              </p:spPr>
              <p:style>
                <a:lnRef idx="0"/>
                <a:fillRef idx="0"/>
                <a:effectRef idx="0"/>
                <a:fontRef idx="minor"/>
              </p:style>
            </p:sp>
            <p:sp>
              <p:nvSpPr>
                <p:cNvPr id="127" name="Google Shape;78;p5"/>
                <p:cNvSpPr/>
                <p:nvPr/>
              </p:nvSpPr>
              <p:spPr>
                <a:xfrm>
                  <a:off x="961200" y="2500560"/>
                  <a:ext cx="285480" cy="276480"/>
                </a:xfrm>
                <a:custGeom>
                  <a:avLst/>
                  <a:gdLst/>
                  <a:ahLst/>
                  <a:rect l="l" t="t" r="r" b="b"/>
                  <a:pathLst>
                    <a:path w="259080" h="276860">
                      <a:moveTo>
                        <a:pt x="59042" y="203212"/>
                      </a:moveTo>
                      <a:lnTo>
                        <a:pt x="20489" y="214731"/>
                      </a:lnTo>
                      <a:lnTo>
                        <a:pt x="0" y="236931"/>
                      </a:lnTo>
                      <a:lnTo>
                        <a:pt x="11396" y="254036"/>
                      </a:lnTo>
                      <a:lnTo>
                        <a:pt x="41171" y="266495"/>
                      </a:lnTo>
                      <a:lnTo>
                        <a:pt x="82708" y="274112"/>
                      </a:lnTo>
                      <a:lnTo>
                        <a:pt x="129387" y="276694"/>
                      </a:lnTo>
                      <a:lnTo>
                        <a:pt x="176066" y="274112"/>
                      </a:lnTo>
                      <a:lnTo>
                        <a:pt x="204644" y="268871"/>
                      </a:lnTo>
                      <a:lnTo>
                        <a:pt x="129387" y="268871"/>
                      </a:lnTo>
                      <a:lnTo>
                        <a:pt x="80177" y="266004"/>
                      </a:lnTo>
                      <a:lnTo>
                        <a:pt x="41751" y="258564"/>
                      </a:lnTo>
                      <a:lnTo>
                        <a:pt x="16755" y="248292"/>
                      </a:lnTo>
                      <a:lnTo>
                        <a:pt x="7835" y="236931"/>
                      </a:lnTo>
                      <a:lnTo>
                        <a:pt x="10491" y="230962"/>
                      </a:lnTo>
                      <a:lnTo>
                        <a:pt x="58458" y="211328"/>
                      </a:lnTo>
                      <a:lnTo>
                        <a:pt x="60578" y="210908"/>
                      </a:lnTo>
                      <a:lnTo>
                        <a:pt x="61950" y="208851"/>
                      </a:lnTo>
                      <a:lnTo>
                        <a:pt x="61099" y="204609"/>
                      </a:lnTo>
                      <a:lnTo>
                        <a:pt x="59042" y="203212"/>
                      </a:lnTo>
                      <a:close/>
                    </a:path>
                    <a:path w="259080" h="276860">
                      <a:moveTo>
                        <a:pt x="199517" y="203212"/>
                      </a:moveTo>
                      <a:lnTo>
                        <a:pt x="197421" y="204571"/>
                      </a:lnTo>
                      <a:lnTo>
                        <a:pt x="196583" y="208813"/>
                      </a:lnTo>
                      <a:lnTo>
                        <a:pt x="197967" y="210883"/>
                      </a:lnTo>
                      <a:lnTo>
                        <a:pt x="200174" y="211328"/>
                      </a:lnTo>
                      <a:lnTo>
                        <a:pt x="223868" y="217432"/>
                      </a:lnTo>
                      <a:lnTo>
                        <a:pt x="239596" y="224212"/>
                      </a:lnTo>
                      <a:lnTo>
                        <a:pt x="248291" y="230962"/>
                      </a:lnTo>
                      <a:lnTo>
                        <a:pt x="250951" y="236931"/>
                      </a:lnTo>
                      <a:lnTo>
                        <a:pt x="242032" y="248292"/>
                      </a:lnTo>
                      <a:lnTo>
                        <a:pt x="217035" y="258564"/>
                      </a:lnTo>
                      <a:lnTo>
                        <a:pt x="178605" y="266004"/>
                      </a:lnTo>
                      <a:lnTo>
                        <a:pt x="129387" y="268871"/>
                      </a:lnTo>
                      <a:lnTo>
                        <a:pt x="204644" y="268871"/>
                      </a:lnTo>
                      <a:lnTo>
                        <a:pt x="217603" y="266495"/>
                      </a:lnTo>
                      <a:lnTo>
                        <a:pt x="247379" y="254036"/>
                      </a:lnTo>
                      <a:lnTo>
                        <a:pt x="258775" y="236931"/>
                      </a:lnTo>
                      <a:lnTo>
                        <a:pt x="252857" y="224281"/>
                      </a:lnTo>
                      <a:lnTo>
                        <a:pt x="238193" y="214688"/>
                      </a:lnTo>
                      <a:lnTo>
                        <a:pt x="219539" y="207918"/>
                      </a:lnTo>
                      <a:lnTo>
                        <a:pt x="201599" y="203619"/>
                      </a:lnTo>
                      <a:lnTo>
                        <a:pt x="199517" y="203212"/>
                      </a:lnTo>
                      <a:close/>
                    </a:path>
                    <a:path w="259080" h="276860">
                      <a:moveTo>
                        <a:pt x="129387" y="0"/>
                      </a:moveTo>
                      <a:lnTo>
                        <a:pt x="96499" y="6655"/>
                      </a:lnTo>
                      <a:lnTo>
                        <a:pt x="69615" y="24796"/>
                      </a:lnTo>
                      <a:lnTo>
                        <a:pt x="51474" y="51681"/>
                      </a:lnTo>
                      <a:lnTo>
                        <a:pt x="44818" y="84569"/>
                      </a:lnTo>
                      <a:lnTo>
                        <a:pt x="54404" y="121109"/>
                      </a:lnTo>
                      <a:lnTo>
                        <a:pt x="76863" y="164836"/>
                      </a:lnTo>
                      <a:lnTo>
                        <a:pt x="102746" y="205863"/>
                      </a:lnTo>
                      <a:lnTo>
                        <a:pt x="126720" y="237744"/>
                      </a:lnTo>
                      <a:lnTo>
                        <a:pt x="132067" y="237744"/>
                      </a:lnTo>
                      <a:lnTo>
                        <a:pt x="134607" y="236461"/>
                      </a:lnTo>
                      <a:lnTo>
                        <a:pt x="136182" y="234289"/>
                      </a:lnTo>
                      <a:lnTo>
                        <a:pt x="139188" y="229984"/>
                      </a:lnTo>
                      <a:lnTo>
                        <a:pt x="129120" y="229971"/>
                      </a:lnTo>
                      <a:lnTo>
                        <a:pt x="101442" y="189739"/>
                      </a:lnTo>
                      <a:lnTo>
                        <a:pt x="76953" y="149161"/>
                      </a:lnTo>
                      <a:lnTo>
                        <a:pt x="59375" y="112564"/>
                      </a:lnTo>
                      <a:lnTo>
                        <a:pt x="52641" y="84569"/>
                      </a:lnTo>
                      <a:lnTo>
                        <a:pt x="58682" y="54725"/>
                      </a:lnTo>
                      <a:lnTo>
                        <a:pt x="75145" y="30327"/>
                      </a:lnTo>
                      <a:lnTo>
                        <a:pt x="99543" y="13864"/>
                      </a:lnTo>
                      <a:lnTo>
                        <a:pt x="129387" y="7823"/>
                      </a:lnTo>
                      <a:lnTo>
                        <a:pt x="164007" y="7823"/>
                      </a:lnTo>
                      <a:lnTo>
                        <a:pt x="162277" y="6655"/>
                      </a:lnTo>
                      <a:lnTo>
                        <a:pt x="129387" y="0"/>
                      </a:lnTo>
                      <a:close/>
                    </a:path>
                    <a:path w="259080" h="276860">
                      <a:moveTo>
                        <a:pt x="164007" y="7823"/>
                      </a:moveTo>
                      <a:lnTo>
                        <a:pt x="129387" y="7823"/>
                      </a:lnTo>
                      <a:lnTo>
                        <a:pt x="159238" y="13864"/>
                      </a:lnTo>
                      <a:lnTo>
                        <a:pt x="183640" y="30327"/>
                      </a:lnTo>
                      <a:lnTo>
                        <a:pt x="200105" y="54725"/>
                      </a:lnTo>
                      <a:lnTo>
                        <a:pt x="206146" y="84569"/>
                      </a:lnTo>
                      <a:lnTo>
                        <a:pt x="199412" y="112565"/>
                      </a:lnTo>
                      <a:lnTo>
                        <a:pt x="181832" y="149163"/>
                      </a:lnTo>
                      <a:lnTo>
                        <a:pt x="157338" y="189744"/>
                      </a:lnTo>
                      <a:lnTo>
                        <a:pt x="129654" y="229984"/>
                      </a:lnTo>
                      <a:lnTo>
                        <a:pt x="139197" y="229971"/>
                      </a:lnTo>
                      <a:lnTo>
                        <a:pt x="156035" y="205857"/>
                      </a:lnTo>
                      <a:lnTo>
                        <a:pt x="181919" y="164834"/>
                      </a:lnTo>
                      <a:lnTo>
                        <a:pt x="204381" y="121109"/>
                      </a:lnTo>
                      <a:lnTo>
                        <a:pt x="213969" y="84569"/>
                      </a:lnTo>
                      <a:lnTo>
                        <a:pt x="207311" y="51681"/>
                      </a:lnTo>
                      <a:lnTo>
                        <a:pt x="189166" y="24796"/>
                      </a:lnTo>
                      <a:lnTo>
                        <a:pt x="164007" y="7823"/>
                      </a:lnTo>
                      <a:close/>
                    </a:path>
                    <a:path w="259080" h="276860">
                      <a:moveTo>
                        <a:pt x="134378" y="72618"/>
                      </a:moveTo>
                      <a:lnTo>
                        <a:pt x="124307" y="72618"/>
                      </a:lnTo>
                      <a:lnTo>
                        <a:pt x="120218" y="76720"/>
                      </a:lnTo>
                      <a:lnTo>
                        <a:pt x="120218" y="86779"/>
                      </a:lnTo>
                      <a:lnTo>
                        <a:pt x="124307" y="90881"/>
                      </a:lnTo>
                      <a:lnTo>
                        <a:pt x="134378" y="90881"/>
                      </a:lnTo>
                      <a:lnTo>
                        <a:pt x="138468" y="86779"/>
                      </a:lnTo>
                      <a:lnTo>
                        <a:pt x="138468" y="76720"/>
                      </a:lnTo>
                      <a:lnTo>
                        <a:pt x="134378" y="72618"/>
                      </a:lnTo>
                      <a:close/>
                    </a:path>
                  </a:pathLst>
                </a:custGeom>
                <a:solidFill>
                  <a:srgbClr val="3e4d1f"/>
                </a:solidFill>
                <a:ln w="9525">
                  <a:solidFill>
                    <a:srgbClr val="ffc000"/>
                  </a:solidFill>
                  <a:round/>
                </a:ln>
              </p:spPr>
              <p:style>
                <a:lnRef idx="0"/>
                <a:fillRef idx="0"/>
                <a:effectRef idx="0"/>
                <a:fontRef idx="minor"/>
              </p:style>
            </p:sp>
          </p:grpSp>
          <p:sp>
            <p:nvSpPr>
              <p:cNvPr id="128" name="Google Shape;79;p5"/>
              <p:cNvSpPr/>
              <p:nvPr/>
            </p:nvSpPr>
            <p:spPr>
              <a:xfrm>
                <a:off x="1709640" y="2408040"/>
                <a:ext cx="1472400" cy="63864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1200" spc="-1" strike="noStrike">
                    <a:solidFill>
                      <a:srgbClr val="000000"/>
                    </a:solidFill>
                    <a:latin typeface="Montserrat Light"/>
                    <a:ea typeface="Montserrat Light"/>
                  </a:rPr>
                  <a:t>SUBMARKET</a:t>
                </a:r>
                <a:br>
                  <a:rPr sz="1200"/>
                </a:br>
                <a:r>
                  <a:rPr b="0" lang="en-US" sz="1200" spc="-1" strike="noStrike">
                    <a:solidFill>
                      <a:srgbClr val="000000"/>
                    </a:solidFill>
                    <a:latin typeface="Montserrat Light"/>
                    <a:ea typeface="Montserrat Light"/>
                  </a:rPr>
                  <a:t>Submarket Name</a:t>
                </a:r>
                <a:endParaRPr b="0" lang="en-US" sz="1200" spc="-1" strike="noStrike">
                  <a:latin typeface="Arial"/>
                </a:endParaRPr>
              </a:p>
            </p:txBody>
          </p:sp>
        </p:grpSp>
        <p:grpSp>
          <p:nvGrpSpPr>
            <p:cNvPr id="129" name="Google Shape;80;p5"/>
            <p:cNvGrpSpPr/>
            <p:nvPr/>
          </p:nvGrpSpPr>
          <p:grpSpPr>
            <a:xfrm>
              <a:off x="3494160" y="2367360"/>
              <a:ext cx="2223000" cy="543240"/>
              <a:chOff x="3494160" y="2367360"/>
              <a:chExt cx="2223000" cy="543240"/>
            </a:xfrm>
          </p:grpSpPr>
          <p:grpSp>
            <p:nvGrpSpPr>
              <p:cNvPr id="130" name="Google Shape;81;p5"/>
              <p:cNvGrpSpPr/>
              <p:nvPr/>
            </p:nvGrpSpPr>
            <p:grpSpPr>
              <a:xfrm>
                <a:off x="3494160" y="2367360"/>
                <a:ext cx="599400" cy="543240"/>
                <a:chOff x="3494160" y="2367360"/>
                <a:chExt cx="599400" cy="543240"/>
              </a:xfrm>
            </p:grpSpPr>
            <p:sp>
              <p:nvSpPr>
                <p:cNvPr id="131" name="Google Shape;82;p5"/>
                <p:cNvSpPr/>
                <p:nvPr/>
              </p:nvSpPr>
              <p:spPr>
                <a:xfrm>
                  <a:off x="3494160" y="2367360"/>
                  <a:ext cx="599400" cy="543240"/>
                </a:xfrm>
                <a:custGeom>
                  <a:avLst/>
                  <a:gdLst/>
                  <a:ahLst/>
                  <a:rect l="l" t="t" r="r" b="b"/>
                  <a:pathLst>
                    <a:path w="543560" h="543560">
                      <a:moveTo>
                        <a:pt x="271665" y="543331"/>
                      </a:moveTo>
                      <a:lnTo>
                        <a:pt x="320498" y="538954"/>
                      </a:lnTo>
                      <a:lnTo>
                        <a:pt x="366459" y="526335"/>
                      </a:lnTo>
                      <a:lnTo>
                        <a:pt x="408781" y="506241"/>
                      </a:lnTo>
                      <a:lnTo>
                        <a:pt x="446696" y="479439"/>
                      </a:lnTo>
                      <a:lnTo>
                        <a:pt x="479439" y="446696"/>
                      </a:lnTo>
                      <a:lnTo>
                        <a:pt x="506241" y="408781"/>
                      </a:lnTo>
                      <a:lnTo>
                        <a:pt x="526335" y="366459"/>
                      </a:lnTo>
                      <a:lnTo>
                        <a:pt x="538954" y="320498"/>
                      </a:lnTo>
                      <a:lnTo>
                        <a:pt x="543331" y="271665"/>
                      </a:lnTo>
                      <a:lnTo>
                        <a:pt x="538954" y="222833"/>
                      </a:lnTo>
                      <a:lnTo>
                        <a:pt x="526335" y="176872"/>
                      </a:lnTo>
                      <a:lnTo>
                        <a:pt x="506241" y="134550"/>
                      </a:lnTo>
                      <a:lnTo>
                        <a:pt x="479439" y="96634"/>
                      </a:lnTo>
                      <a:lnTo>
                        <a:pt x="446696" y="63892"/>
                      </a:lnTo>
                      <a:lnTo>
                        <a:pt x="408781" y="37090"/>
                      </a:lnTo>
                      <a:lnTo>
                        <a:pt x="366459" y="16995"/>
                      </a:lnTo>
                      <a:lnTo>
                        <a:pt x="320498" y="4376"/>
                      </a:lnTo>
                      <a:lnTo>
                        <a:pt x="271665" y="0"/>
                      </a:lnTo>
                      <a:lnTo>
                        <a:pt x="222833" y="4376"/>
                      </a:lnTo>
                      <a:lnTo>
                        <a:pt x="176872" y="16995"/>
                      </a:lnTo>
                      <a:lnTo>
                        <a:pt x="134550" y="37090"/>
                      </a:lnTo>
                      <a:lnTo>
                        <a:pt x="96634" y="63892"/>
                      </a:lnTo>
                      <a:lnTo>
                        <a:pt x="63892" y="96634"/>
                      </a:lnTo>
                      <a:lnTo>
                        <a:pt x="37090" y="134550"/>
                      </a:lnTo>
                      <a:lnTo>
                        <a:pt x="16995" y="176872"/>
                      </a:lnTo>
                      <a:lnTo>
                        <a:pt x="4376" y="222833"/>
                      </a:lnTo>
                      <a:lnTo>
                        <a:pt x="0" y="271665"/>
                      </a:lnTo>
                      <a:lnTo>
                        <a:pt x="4376" y="320498"/>
                      </a:lnTo>
                      <a:lnTo>
                        <a:pt x="16995" y="366459"/>
                      </a:lnTo>
                      <a:lnTo>
                        <a:pt x="37090" y="408781"/>
                      </a:lnTo>
                      <a:lnTo>
                        <a:pt x="63892" y="446696"/>
                      </a:lnTo>
                      <a:lnTo>
                        <a:pt x="96634" y="479439"/>
                      </a:lnTo>
                      <a:lnTo>
                        <a:pt x="134550" y="506241"/>
                      </a:lnTo>
                      <a:lnTo>
                        <a:pt x="176872" y="526335"/>
                      </a:lnTo>
                      <a:lnTo>
                        <a:pt x="222833" y="538954"/>
                      </a:lnTo>
                      <a:lnTo>
                        <a:pt x="271665" y="543331"/>
                      </a:lnTo>
                      <a:close/>
                    </a:path>
                  </a:pathLst>
                </a:custGeom>
                <a:noFill/>
                <a:ln w="9525">
                  <a:solidFill>
                    <a:srgbClr val="ffc000"/>
                  </a:solidFill>
                  <a:round/>
                </a:ln>
              </p:spPr>
              <p:style>
                <a:lnRef idx="0"/>
                <a:fillRef idx="0"/>
                <a:effectRef idx="0"/>
                <a:fontRef idx="minor"/>
              </p:style>
            </p:sp>
            <p:sp>
              <p:nvSpPr>
                <p:cNvPr id="132" name="Google Shape;83;p5"/>
                <p:cNvSpPr/>
                <p:nvPr/>
              </p:nvSpPr>
              <p:spPr>
                <a:xfrm>
                  <a:off x="3605400" y="2472120"/>
                  <a:ext cx="402480" cy="325440"/>
                </a:xfrm>
                <a:custGeom>
                  <a:avLst/>
                  <a:gdLst/>
                  <a:ahLst/>
                  <a:rect l="l" t="t" r="r" b="b"/>
                  <a:pathLst>
                    <a:path w="365125" h="325754">
                      <a:moveTo>
                        <a:pt x="46215" y="137312"/>
                      </a:moveTo>
                      <a:lnTo>
                        <a:pt x="41897" y="137312"/>
                      </a:lnTo>
                      <a:lnTo>
                        <a:pt x="40144" y="139052"/>
                      </a:lnTo>
                      <a:lnTo>
                        <a:pt x="40144" y="261721"/>
                      </a:lnTo>
                      <a:lnTo>
                        <a:pt x="42014" y="270956"/>
                      </a:lnTo>
                      <a:lnTo>
                        <a:pt x="47109" y="278506"/>
                      </a:lnTo>
                      <a:lnTo>
                        <a:pt x="54659" y="283601"/>
                      </a:lnTo>
                      <a:lnTo>
                        <a:pt x="63893" y="285470"/>
                      </a:lnTo>
                      <a:lnTo>
                        <a:pt x="154711" y="285470"/>
                      </a:lnTo>
                      <a:lnTo>
                        <a:pt x="156464" y="283718"/>
                      </a:lnTo>
                      <a:lnTo>
                        <a:pt x="156464" y="279400"/>
                      </a:lnTo>
                      <a:lnTo>
                        <a:pt x="154711" y="277647"/>
                      </a:lnTo>
                      <a:lnTo>
                        <a:pt x="55118" y="277647"/>
                      </a:lnTo>
                      <a:lnTo>
                        <a:pt x="47967" y="270510"/>
                      </a:lnTo>
                      <a:lnTo>
                        <a:pt x="47967" y="139052"/>
                      </a:lnTo>
                      <a:lnTo>
                        <a:pt x="46215" y="137312"/>
                      </a:lnTo>
                      <a:close/>
                    </a:path>
                    <a:path w="365125" h="325754">
                      <a:moveTo>
                        <a:pt x="224739" y="138798"/>
                      </a:moveTo>
                      <a:lnTo>
                        <a:pt x="220421" y="138798"/>
                      </a:lnTo>
                      <a:lnTo>
                        <a:pt x="218668" y="140550"/>
                      </a:lnTo>
                      <a:lnTo>
                        <a:pt x="218668" y="218097"/>
                      </a:lnTo>
                      <a:lnTo>
                        <a:pt x="220421" y="219849"/>
                      </a:lnTo>
                      <a:lnTo>
                        <a:pt x="224739" y="219849"/>
                      </a:lnTo>
                      <a:lnTo>
                        <a:pt x="226491" y="218097"/>
                      </a:lnTo>
                      <a:lnTo>
                        <a:pt x="226491" y="140550"/>
                      </a:lnTo>
                      <a:lnTo>
                        <a:pt x="224739" y="138798"/>
                      </a:lnTo>
                      <a:close/>
                    </a:path>
                    <a:path w="365125" h="325754">
                      <a:moveTo>
                        <a:pt x="133565" y="0"/>
                      </a:moveTo>
                      <a:lnTo>
                        <a:pt x="133070" y="0"/>
                      </a:lnTo>
                      <a:lnTo>
                        <a:pt x="132346" y="127"/>
                      </a:lnTo>
                      <a:lnTo>
                        <a:pt x="131864" y="279"/>
                      </a:lnTo>
                      <a:lnTo>
                        <a:pt x="131635" y="381"/>
                      </a:lnTo>
                      <a:lnTo>
                        <a:pt x="131076" y="736"/>
                      </a:lnTo>
                      <a:lnTo>
                        <a:pt x="130924" y="762"/>
                      </a:lnTo>
                      <a:lnTo>
                        <a:pt x="215" y="111366"/>
                      </a:lnTo>
                      <a:lnTo>
                        <a:pt x="0" y="113830"/>
                      </a:lnTo>
                      <a:lnTo>
                        <a:pt x="2171" y="116395"/>
                      </a:lnTo>
                      <a:lnTo>
                        <a:pt x="3276" y="116865"/>
                      </a:lnTo>
                      <a:lnTo>
                        <a:pt x="5283" y="116865"/>
                      </a:lnTo>
                      <a:lnTo>
                        <a:pt x="6184" y="116560"/>
                      </a:lnTo>
                      <a:lnTo>
                        <a:pt x="133324" y="8991"/>
                      </a:lnTo>
                      <a:lnTo>
                        <a:pt x="145431" y="8991"/>
                      </a:lnTo>
                      <a:lnTo>
                        <a:pt x="135839" y="876"/>
                      </a:lnTo>
                      <a:lnTo>
                        <a:pt x="135559" y="736"/>
                      </a:lnTo>
                      <a:lnTo>
                        <a:pt x="135013" y="381"/>
                      </a:lnTo>
                      <a:lnTo>
                        <a:pt x="134531" y="190"/>
                      </a:lnTo>
                      <a:lnTo>
                        <a:pt x="133807" y="25"/>
                      </a:lnTo>
                      <a:lnTo>
                        <a:pt x="133565" y="0"/>
                      </a:lnTo>
                      <a:close/>
                    </a:path>
                    <a:path w="365125" h="325754">
                      <a:moveTo>
                        <a:pt x="145431" y="8991"/>
                      </a:moveTo>
                      <a:lnTo>
                        <a:pt x="133324" y="8991"/>
                      </a:lnTo>
                      <a:lnTo>
                        <a:pt x="260451" y="116560"/>
                      </a:lnTo>
                      <a:lnTo>
                        <a:pt x="261353" y="116865"/>
                      </a:lnTo>
                      <a:lnTo>
                        <a:pt x="263359" y="116865"/>
                      </a:lnTo>
                      <a:lnTo>
                        <a:pt x="264464" y="116395"/>
                      </a:lnTo>
                      <a:lnTo>
                        <a:pt x="266636" y="113830"/>
                      </a:lnTo>
                      <a:lnTo>
                        <a:pt x="266433" y="111366"/>
                      </a:lnTo>
                      <a:lnTo>
                        <a:pt x="145431" y="8991"/>
                      </a:lnTo>
                      <a:close/>
                    </a:path>
                    <a:path w="365125" h="325754">
                      <a:moveTo>
                        <a:pt x="221284" y="237731"/>
                      </a:moveTo>
                      <a:lnTo>
                        <a:pt x="204240" y="241180"/>
                      </a:lnTo>
                      <a:lnTo>
                        <a:pt x="190307" y="250582"/>
                      </a:lnTo>
                      <a:lnTo>
                        <a:pt x="180906" y="264515"/>
                      </a:lnTo>
                      <a:lnTo>
                        <a:pt x="177457" y="281559"/>
                      </a:lnTo>
                      <a:lnTo>
                        <a:pt x="180906" y="298602"/>
                      </a:lnTo>
                      <a:lnTo>
                        <a:pt x="190307" y="312535"/>
                      </a:lnTo>
                      <a:lnTo>
                        <a:pt x="204240" y="321937"/>
                      </a:lnTo>
                      <a:lnTo>
                        <a:pt x="221284" y="325386"/>
                      </a:lnTo>
                      <a:lnTo>
                        <a:pt x="237461" y="322291"/>
                      </a:lnTo>
                      <a:lnTo>
                        <a:pt x="244962" y="317563"/>
                      </a:lnTo>
                      <a:lnTo>
                        <a:pt x="221284" y="317563"/>
                      </a:lnTo>
                      <a:lnTo>
                        <a:pt x="207284" y="314729"/>
                      </a:lnTo>
                      <a:lnTo>
                        <a:pt x="195838" y="307005"/>
                      </a:lnTo>
                      <a:lnTo>
                        <a:pt x="188114" y="295558"/>
                      </a:lnTo>
                      <a:lnTo>
                        <a:pt x="185280" y="281559"/>
                      </a:lnTo>
                      <a:lnTo>
                        <a:pt x="188114" y="267559"/>
                      </a:lnTo>
                      <a:lnTo>
                        <a:pt x="195838" y="256112"/>
                      </a:lnTo>
                      <a:lnTo>
                        <a:pt x="207284" y="248388"/>
                      </a:lnTo>
                      <a:lnTo>
                        <a:pt x="221284" y="245554"/>
                      </a:lnTo>
                      <a:lnTo>
                        <a:pt x="244962" y="245554"/>
                      </a:lnTo>
                      <a:lnTo>
                        <a:pt x="237461" y="240826"/>
                      </a:lnTo>
                      <a:lnTo>
                        <a:pt x="221284" y="237731"/>
                      </a:lnTo>
                      <a:close/>
                    </a:path>
                    <a:path w="365125" h="325754">
                      <a:moveTo>
                        <a:pt x="244962" y="245554"/>
                      </a:moveTo>
                      <a:lnTo>
                        <a:pt x="221284" y="245554"/>
                      </a:lnTo>
                      <a:lnTo>
                        <a:pt x="235290" y="248388"/>
                      </a:lnTo>
                      <a:lnTo>
                        <a:pt x="246735" y="256112"/>
                      </a:lnTo>
                      <a:lnTo>
                        <a:pt x="254456" y="267559"/>
                      </a:lnTo>
                      <a:lnTo>
                        <a:pt x="257289" y="281559"/>
                      </a:lnTo>
                      <a:lnTo>
                        <a:pt x="254456" y="295558"/>
                      </a:lnTo>
                      <a:lnTo>
                        <a:pt x="246735" y="307005"/>
                      </a:lnTo>
                      <a:lnTo>
                        <a:pt x="235290" y="314729"/>
                      </a:lnTo>
                      <a:lnTo>
                        <a:pt x="221284" y="317563"/>
                      </a:lnTo>
                      <a:lnTo>
                        <a:pt x="244962" y="317563"/>
                      </a:lnTo>
                      <a:lnTo>
                        <a:pt x="250923" y="313805"/>
                      </a:lnTo>
                      <a:lnTo>
                        <a:pt x="260475" y="301131"/>
                      </a:lnTo>
                      <a:lnTo>
                        <a:pt x="264922" y="285470"/>
                      </a:lnTo>
                      <a:lnTo>
                        <a:pt x="364921" y="285470"/>
                      </a:lnTo>
                      <a:lnTo>
                        <a:pt x="364921" y="279400"/>
                      </a:lnTo>
                      <a:lnTo>
                        <a:pt x="363169" y="277647"/>
                      </a:lnTo>
                      <a:lnTo>
                        <a:pt x="264922" y="277647"/>
                      </a:lnTo>
                      <a:lnTo>
                        <a:pt x="260475" y="261986"/>
                      </a:lnTo>
                      <a:lnTo>
                        <a:pt x="250923" y="249312"/>
                      </a:lnTo>
                      <a:lnTo>
                        <a:pt x="244962" y="245554"/>
                      </a:lnTo>
                      <a:close/>
                    </a:path>
                    <a:path w="365125" h="325754">
                      <a:moveTo>
                        <a:pt x="364921" y="285470"/>
                      </a:moveTo>
                      <a:lnTo>
                        <a:pt x="357098" y="285470"/>
                      </a:lnTo>
                      <a:lnTo>
                        <a:pt x="357098" y="313664"/>
                      </a:lnTo>
                      <a:lnTo>
                        <a:pt x="358851" y="315417"/>
                      </a:lnTo>
                      <a:lnTo>
                        <a:pt x="363169" y="315417"/>
                      </a:lnTo>
                      <a:lnTo>
                        <a:pt x="364921" y="313664"/>
                      </a:lnTo>
                      <a:lnTo>
                        <a:pt x="364921" y="285470"/>
                      </a:lnTo>
                      <a:close/>
                    </a:path>
                    <a:path w="365125" h="325754">
                      <a:moveTo>
                        <a:pt x="325005" y="285470"/>
                      </a:moveTo>
                      <a:lnTo>
                        <a:pt x="317182" y="285470"/>
                      </a:lnTo>
                      <a:lnTo>
                        <a:pt x="317182" y="303682"/>
                      </a:lnTo>
                      <a:lnTo>
                        <a:pt x="318922" y="305435"/>
                      </a:lnTo>
                      <a:lnTo>
                        <a:pt x="323253" y="305435"/>
                      </a:lnTo>
                      <a:lnTo>
                        <a:pt x="325005" y="303682"/>
                      </a:lnTo>
                      <a:lnTo>
                        <a:pt x="325005" y="285470"/>
                      </a:lnTo>
                      <a:close/>
                    </a:path>
                  </a:pathLst>
                </a:custGeom>
                <a:solidFill>
                  <a:srgbClr val="3e4d1f"/>
                </a:solidFill>
                <a:ln w="9525">
                  <a:solidFill>
                    <a:srgbClr val="ffc000"/>
                  </a:solidFill>
                  <a:round/>
                </a:ln>
              </p:spPr>
              <p:style>
                <a:lnRef idx="0"/>
                <a:fillRef idx="0"/>
                <a:effectRef idx="0"/>
                <a:fontRef idx="minor"/>
              </p:style>
            </p:sp>
          </p:grpSp>
          <p:sp>
            <p:nvSpPr>
              <p:cNvPr id="133" name="Google Shape;84;p5"/>
              <p:cNvSpPr/>
              <p:nvPr/>
            </p:nvSpPr>
            <p:spPr>
              <a:xfrm>
                <a:off x="4402080" y="2408040"/>
                <a:ext cx="1315080" cy="45612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1200" spc="-1" strike="noStrike">
                    <a:solidFill>
                      <a:srgbClr val="000000"/>
                    </a:solidFill>
                    <a:latin typeface="Montserrat Light"/>
                    <a:ea typeface="Montserrat Light"/>
                  </a:rPr>
                  <a:t>YEAR BUILT</a:t>
                </a:r>
                <a:br>
                  <a:rPr sz="1200"/>
                </a:br>
                <a:r>
                  <a:rPr b="0" lang="en-US" sz="1200" spc="-1" strike="noStrike">
                    <a:solidFill>
                      <a:srgbClr val="000000"/>
                    </a:solidFill>
                    <a:latin typeface="Montserrat Light"/>
                    <a:ea typeface="Montserrat Light"/>
                  </a:rPr>
                  <a:t>Year Built</a:t>
                </a:r>
                <a:endParaRPr b="0" lang="en-US" sz="1200" spc="-1" strike="noStrike">
                  <a:latin typeface="Arial"/>
                </a:endParaRPr>
              </a:p>
            </p:txBody>
          </p:sp>
        </p:grpSp>
        <p:grpSp>
          <p:nvGrpSpPr>
            <p:cNvPr id="134" name="Google Shape;85;p5"/>
            <p:cNvGrpSpPr/>
            <p:nvPr/>
          </p:nvGrpSpPr>
          <p:grpSpPr>
            <a:xfrm>
              <a:off x="6029280" y="2367360"/>
              <a:ext cx="1780920" cy="679320"/>
              <a:chOff x="6029280" y="2367360"/>
              <a:chExt cx="1780920" cy="679320"/>
            </a:xfrm>
          </p:grpSpPr>
          <p:grpSp>
            <p:nvGrpSpPr>
              <p:cNvPr id="135" name="Google Shape;86;p5"/>
              <p:cNvGrpSpPr/>
              <p:nvPr/>
            </p:nvGrpSpPr>
            <p:grpSpPr>
              <a:xfrm>
                <a:off x="6029280" y="2367360"/>
                <a:ext cx="599400" cy="543240"/>
                <a:chOff x="6029280" y="2367360"/>
                <a:chExt cx="599400" cy="543240"/>
              </a:xfrm>
            </p:grpSpPr>
            <p:sp>
              <p:nvSpPr>
                <p:cNvPr id="136" name="Google Shape;87;p5"/>
                <p:cNvSpPr/>
                <p:nvPr/>
              </p:nvSpPr>
              <p:spPr>
                <a:xfrm>
                  <a:off x="6029280" y="2367360"/>
                  <a:ext cx="599400" cy="543240"/>
                </a:xfrm>
                <a:custGeom>
                  <a:avLst/>
                  <a:gdLst/>
                  <a:ahLst/>
                  <a:rect l="l" t="t" r="r" b="b"/>
                  <a:pathLst>
                    <a:path w="543560" h="543560">
                      <a:moveTo>
                        <a:pt x="271665" y="543331"/>
                      </a:moveTo>
                      <a:lnTo>
                        <a:pt x="320498" y="538954"/>
                      </a:lnTo>
                      <a:lnTo>
                        <a:pt x="366459" y="526335"/>
                      </a:lnTo>
                      <a:lnTo>
                        <a:pt x="408781" y="506241"/>
                      </a:lnTo>
                      <a:lnTo>
                        <a:pt x="446696" y="479439"/>
                      </a:lnTo>
                      <a:lnTo>
                        <a:pt x="479439" y="446696"/>
                      </a:lnTo>
                      <a:lnTo>
                        <a:pt x="506241" y="408781"/>
                      </a:lnTo>
                      <a:lnTo>
                        <a:pt x="526335" y="366459"/>
                      </a:lnTo>
                      <a:lnTo>
                        <a:pt x="538954" y="320498"/>
                      </a:lnTo>
                      <a:lnTo>
                        <a:pt x="543331" y="271665"/>
                      </a:lnTo>
                      <a:lnTo>
                        <a:pt x="538954" y="222833"/>
                      </a:lnTo>
                      <a:lnTo>
                        <a:pt x="526335" y="176872"/>
                      </a:lnTo>
                      <a:lnTo>
                        <a:pt x="506241" y="134550"/>
                      </a:lnTo>
                      <a:lnTo>
                        <a:pt x="479439" y="96634"/>
                      </a:lnTo>
                      <a:lnTo>
                        <a:pt x="446696" y="63892"/>
                      </a:lnTo>
                      <a:lnTo>
                        <a:pt x="408781" y="37090"/>
                      </a:lnTo>
                      <a:lnTo>
                        <a:pt x="366459" y="16995"/>
                      </a:lnTo>
                      <a:lnTo>
                        <a:pt x="320498" y="4376"/>
                      </a:lnTo>
                      <a:lnTo>
                        <a:pt x="271665" y="0"/>
                      </a:lnTo>
                      <a:lnTo>
                        <a:pt x="222833" y="4376"/>
                      </a:lnTo>
                      <a:lnTo>
                        <a:pt x="176872" y="16995"/>
                      </a:lnTo>
                      <a:lnTo>
                        <a:pt x="134550" y="37090"/>
                      </a:lnTo>
                      <a:lnTo>
                        <a:pt x="96634" y="63892"/>
                      </a:lnTo>
                      <a:lnTo>
                        <a:pt x="63892" y="96634"/>
                      </a:lnTo>
                      <a:lnTo>
                        <a:pt x="37090" y="134550"/>
                      </a:lnTo>
                      <a:lnTo>
                        <a:pt x="16995" y="176872"/>
                      </a:lnTo>
                      <a:lnTo>
                        <a:pt x="4376" y="222833"/>
                      </a:lnTo>
                      <a:lnTo>
                        <a:pt x="0" y="271665"/>
                      </a:lnTo>
                      <a:lnTo>
                        <a:pt x="4376" y="320498"/>
                      </a:lnTo>
                      <a:lnTo>
                        <a:pt x="16995" y="366459"/>
                      </a:lnTo>
                      <a:lnTo>
                        <a:pt x="37090" y="408781"/>
                      </a:lnTo>
                      <a:lnTo>
                        <a:pt x="63892" y="446696"/>
                      </a:lnTo>
                      <a:lnTo>
                        <a:pt x="96634" y="479439"/>
                      </a:lnTo>
                      <a:lnTo>
                        <a:pt x="134550" y="506241"/>
                      </a:lnTo>
                      <a:lnTo>
                        <a:pt x="176872" y="526335"/>
                      </a:lnTo>
                      <a:lnTo>
                        <a:pt x="222833" y="538954"/>
                      </a:lnTo>
                      <a:lnTo>
                        <a:pt x="271665" y="543331"/>
                      </a:lnTo>
                      <a:close/>
                    </a:path>
                  </a:pathLst>
                </a:custGeom>
                <a:noFill/>
                <a:ln w="9525">
                  <a:solidFill>
                    <a:srgbClr val="ffc000"/>
                  </a:solidFill>
                  <a:round/>
                </a:ln>
              </p:spPr>
              <p:style>
                <a:lnRef idx="0"/>
                <a:fillRef idx="0"/>
                <a:effectRef idx="0"/>
                <a:fontRef idx="minor"/>
              </p:style>
            </p:sp>
            <p:sp>
              <p:nvSpPr>
                <p:cNvPr id="137" name="Google Shape;88;p5"/>
                <p:cNvSpPr/>
                <p:nvPr/>
              </p:nvSpPr>
              <p:spPr>
                <a:xfrm>
                  <a:off x="6167160" y="2485440"/>
                  <a:ext cx="307800" cy="279000"/>
                </a:xfrm>
                <a:custGeom>
                  <a:avLst/>
                  <a:gdLst/>
                  <a:ahLst/>
                  <a:rect l="l" t="t" r="r" b="b"/>
                  <a:pathLst>
                    <a:path w="279400" h="279400">
                      <a:moveTo>
                        <a:pt x="5537" y="243839"/>
                      </a:moveTo>
                      <a:lnTo>
                        <a:pt x="3060" y="243839"/>
                      </a:lnTo>
                      <a:lnTo>
                        <a:pt x="0" y="246887"/>
                      </a:lnTo>
                      <a:lnTo>
                        <a:pt x="0" y="249364"/>
                      </a:lnTo>
                      <a:lnTo>
                        <a:pt x="28981" y="278345"/>
                      </a:lnTo>
                      <a:lnTo>
                        <a:pt x="29413" y="278637"/>
                      </a:lnTo>
                      <a:lnTo>
                        <a:pt x="30353" y="279031"/>
                      </a:lnTo>
                      <a:lnTo>
                        <a:pt x="30873" y="279133"/>
                      </a:lnTo>
                      <a:lnTo>
                        <a:pt x="31915" y="279133"/>
                      </a:lnTo>
                      <a:lnTo>
                        <a:pt x="32423" y="279031"/>
                      </a:lnTo>
                      <a:lnTo>
                        <a:pt x="33375" y="278637"/>
                      </a:lnTo>
                      <a:lnTo>
                        <a:pt x="33794" y="278345"/>
                      </a:lnTo>
                      <a:lnTo>
                        <a:pt x="46355" y="265785"/>
                      </a:lnTo>
                      <a:lnTo>
                        <a:pt x="27470" y="265772"/>
                      </a:lnTo>
                      <a:lnTo>
                        <a:pt x="5537" y="243839"/>
                      </a:lnTo>
                      <a:close/>
                    </a:path>
                    <a:path w="279400" h="279400">
                      <a:moveTo>
                        <a:pt x="33553" y="255663"/>
                      </a:moveTo>
                      <a:lnTo>
                        <a:pt x="29235" y="255663"/>
                      </a:lnTo>
                      <a:lnTo>
                        <a:pt x="27482" y="257416"/>
                      </a:lnTo>
                      <a:lnTo>
                        <a:pt x="27482" y="265785"/>
                      </a:lnTo>
                      <a:lnTo>
                        <a:pt x="46367" y="265772"/>
                      </a:lnTo>
                      <a:lnTo>
                        <a:pt x="35306" y="265772"/>
                      </a:lnTo>
                      <a:lnTo>
                        <a:pt x="35306" y="257416"/>
                      </a:lnTo>
                      <a:lnTo>
                        <a:pt x="33553" y="255663"/>
                      </a:lnTo>
                      <a:close/>
                    </a:path>
                    <a:path w="279400" h="279400">
                      <a:moveTo>
                        <a:pt x="59715" y="243839"/>
                      </a:moveTo>
                      <a:lnTo>
                        <a:pt x="57238" y="243839"/>
                      </a:lnTo>
                      <a:lnTo>
                        <a:pt x="35306" y="265772"/>
                      </a:lnTo>
                      <a:lnTo>
                        <a:pt x="46367" y="265772"/>
                      </a:lnTo>
                      <a:lnTo>
                        <a:pt x="62776" y="249364"/>
                      </a:lnTo>
                      <a:lnTo>
                        <a:pt x="62776" y="246887"/>
                      </a:lnTo>
                      <a:lnTo>
                        <a:pt x="59715" y="243839"/>
                      </a:lnTo>
                      <a:close/>
                    </a:path>
                    <a:path w="279400" h="279400">
                      <a:moveTo>
                        <a:pt x="182257" y="27470"/>
                      </a:moveTo>
                      <a:lnTo>
                        <a:pt x="151447" y="27470"/>
                      </a:lnTo>
                      <a:lnTo>
                        <a:pt x="149694" y="29222"/>
                      </a:lnTo>
                      <a:lnTo>
                        <a:pt x="149694" y="33540"/>
                      </a:lnTo>
                      <a:lnTo>
                        <a:pt x="151447" y="35293"/>
                      </a:lnTo>
                      <a:lnTo>
                        <a:pt x="182257" y="35293"/>
                      </a:lnTo>
                      <a:lnTo>
                        <a:pt x="184010" y="33540"/>
                      </a:lnTo>
                      <a:lnTo>
                        <a:pt x="184010" y="29222"/>
                      </a:lnTo>
                      <a:lnTo>
                        <a:pt x="182257" y="27470"/>
                      </a:lnTo>
                      <a:close/>
                    </a:path>
                    <a:path w="279400" h="279400">
                      <a:moveTo>
                        <a:pt x="129273" y="27470"/>
                      </a:moveTo>
                      <a:lnTo>
                        <a:pt x="98463" y="27470"/>
                      </a:lnTo>
                      <a:lnTo>
                        <a:pt x="96710" y="29222"/>
                      </a:lnTo>
                      <a:lnTo>
                        <a:pt x="96710" y="33540"/>
                      </a:lnTo>
                      <a:lnTo>
                        <a:pt x="98463" y="35293"/>
                      </a:lnTo>
                      <a:lnTo>
                        <a:pt x="129273" y="35293"/>
                      </a:lnTo>
                      <a:lnTo>
                        <a:pt x="131025" y="33540"/>
                      </a:lnTo>
                      <a:lnTo>
                        <a:pt x="131025" y="29222"/>
                      </a:lnTo>
                      <a:lnTo>
                        <a:pt x="129273" y="27470"/>
                      </a:lnTo>
                      <a:close/>
                    </a:path>
                    <a:path w="279400" h="279400">
                      <a:moveTo>
                        <a:pt x="249364" y="0"/>
                      </a:moveTo>
                      <a:lnTo>
                        <a:pt x="246888" y="0"/>
                      </a:lnTo>
                      <a:lnTo>
                        <a:pt x="243840" y="3047"/>
                      </a:lnTo>
                      <a:lnTo>
                        <a:pt x="243840" y="5524"/>
                      </a:lnTo>
                      <a:lnTo>
                        <a:pt x="265785" y="27470"/>
                      </a:lnTo>
                      <a:lnTo>
                        <a:pt x="257416" y="27470"/>
                      </a:lnTo>
                      <a:lnTo>
                        <a:pt x="255663" y="29222"/>
                      </a:lnTo>
                      <a:lnTo>
                        <a:pt x="255663" y="33540"/>
                      </a:lnTo>
                      <a:lnTo>
                        <a:pt x="257416" y="35293"/>
                      </a:lnTo>
                      <a:lnTo>
                        <a:pt x="265785" y="35293"/>
                      </a:lnTo>
                      <a:lnTo>
                        <a:pt x="243840" y="57238"/>
                      </a:lnTo>
                      <a:lnTo>
                        <a:pt x="243840" y="59715"/>
                      </a:lnTo>
                      <a:lnTo>
                        <a:pt x="246126" y="62014"/>
                      </a:lnTo>
                      <a:lnTo>
                        <a:pt x="247129" y="62395"/>
                      </a:lnTo>
                      <a:lnTo>
                        <a:pt x="249135" y="62395"/>
                      </a:lnTo>
                      <a:lnTo>
                        <a:pt x="250139" y="62014"/>
                      </a:lnTo>
                      <a:lnTo>
                        <a:pt x="278345" y="33794"/>
                      </a:lnTo>
                      <a:lnTo>
                        <a:pt x="278638" y="33362"/>
                      </a:lnTo>
                      <a:lnTo>
                        <a:pt x="279234" y="31927"/>
                      </a:lnTo>
                      <a:lnTo>
                        <a:pt x="279234" y="30848"/>
                      </a:lnTo>
                      <a:lnTo>
                        <a:pt x="278638" y="29413"/>
                      </a:lnTo>
                      <a:lnTo>
                        <a:pt x="278345" y="28981"/>
                      </a:lnTo>
                      <a:lnTo>
                        <a:pt x="249364" y="0"/>
                      </a:lnTo>
                      <a:close/>
                    </a:path>
                    <a:path w="279400" h="279400">
                      <a:moveTo>
                        <a:pt x="235242" y="27470"/>
                      </a:moveTo>
                      <a:lnTo>
                        <a:pt x="204431" y="27470"/>
                      </a:lnTo>
                      <a:lnTo>
                        <a:pt x="202679" y="29222"/>
                      </a:lnTo>
                      <a:lnTo>
                        <a:pt x="202679" y="33540"/>
                      </a:lnTo>
                      <a:lnTo>
                        <a:pt x="204431" y="35293"/>
                      </a:lnTo>
                      <a:lnTo>
                        <a:pt x="235242" y="35293"/>
                      </a:lnTo>
                      <a:lnTo>
                        <a:pt x="236994" y="33540"/>
                      </a:lnTo>
                      <a:lnTo>
                        <a:pt x="236994" y="29222"/>
                      </a:lnTo>
                      <a:lnTo>
                        <a:pt x="235242" y="27470"/>
                      </a:lnTo>
                      <a:close/>
                    </a:path>
                    <a:path w="279400" h="279400">
                      <a:moveTo>
                        <a:pt x="257162" y="90690"/>
                      </a:moveTo>
                      <a:lnTo>
                        <a:pt x="112661" y="90690"/>
                      </a:lnTo>
                      <a:lnTo>
                        <a:pt x="104122" y="92419"/>
                      </a:lnTo>
                      <a:lnTo>
                        <a:pt x="97137" y="97132"/>
                      </a:lnTo>
                      <a:lnTo>
                        <a:pt x="92421" y="104117"/>
                      </a:lnTo>
                      <a:lnTo>
                        <a:pt x="90690" y="112661"/>
                      </a:lnTo>
                      <a:lnTo>
                        <a:pt x="90690" y="257162"/>
                      </a:lnTo>
                      <a:lnTo>
                        <a:pt x="92421" y="265706"/>
                      </a:lnTo>
                      <a:lnTo>
                        <a:pt x="97137" y="272691"/>
                      </a:lnTo>
                      <a:lnTo>
                        <a:pt x="104122" y="277404"/>
                      </a:lnTo>
                      <a:lnTo>
                        <a:pt x="112661" y="279133"/>
                      </a:lnTo>
                      <a:lnTo>
                        <a:pt x="257162" y="279133"/>
                      </a:lnTo>
                      <a:lnTo>
                        <a:pt x="265706" y="277404"/>
                      </a:lnTo>
                      <a:lnTo>
                        <a:pt x="272691" y="272691"/>
                      </a:lnTo>
                      <a:lnTo>
                        <a:pt x="273623" y="271310"/>
                      </a:lnTo>
                      <a:lnTo>
                        <a:pt x="104863" y="271310"/>
                      </a:lnTo>
                      <a:lnTo>
                        <a:pt x="98513" y="264960"/>
                      </a:lnTo>
                      <a:lnTo>
                        <a:pt x="98513" y="243014"/>
                      </a:lnTo>
                      <a:lnTo>
                        <a:pt x="152704" y="243014"/>
                      </a:lnTo>
                      <a:lnTo>
                        <a:pt x="152704" y="236943"/>
                      </a:lnTo>
                      <a:lnTo>
                        <a:pt x="150952" y="235191"/>
                      </a:lnTo>
                      <a:lnTo>
                        <a:pt x="98513" y="235191"/>
                      </a:lnTo>
                      <a:lnTo>
                        <a:pt x="98513" y="152704"/>
                      </a:lnTo>
                      <a:lnTo>
                        <a:pt x="141922" y="152704"/>
                      </a:lnTo>
                      <a:lnTo>
                        <a:pt x="143675" y="150952"/>
                      </a:lnTo>
                      <a:lnTo>
                        <a:pt x="143675" y="146634"/>
                      </a:lnTo>
                      <a:lnTo>
                        <a:pt x="141922" y="144881"/>
                      </a:lnTo>
                      <a:lnTo>
                        <a:pt x="98513" y="144881"/>
                      </a:lnTo>
                      <a:lnTo>
                        <a:pt x="98513" y="104863"/>
                      </a:lnTo>
                      <a:lnTo>
                        <a:pt x="104863" y="98513"/>
                      </a:lnTo>
                      <a:lnTo>
                        <a:pt x="273623" y="98513"/>
                      </a:lnTo>
                      <a:lnTo>
                        <a:pt x="272691" y="97132"/>
                      </a:lnTo>
                      <a:lnTo>
                        <a:pt x="265706" y="92419"/>
                      </a:lnTo>
                      <a:lnTo>
                        <a:pt x="257162" y="90690"/>
                      </a:lnTo>
                      <a:close/>
                    </a:path>
                    <a:path w="279400" h="279400">
                      <a:moveTo>
                        <a:pt x="152704" y="243014"/>
                      </a:moveTo>
                      <a:lnTo>
                        <a:pt x="144881" y="243014"/>
                      </a:lnTo>
                      <a:lnTo>
                        <a:pt x="144881" y="271310"/>
                      </a:lnTo>
                      <a:lnTo>
                        <a:pt x="152704" y="271310"/>
                      </a:lnTo>
                      <a:lnTo>
                        <a:pt x="152704" y="243014"/>
                      </a:lnTo>
                      <a:close/>
                    </a:path>
                    <a:path w="279400" h="279400">
                      <a:moveTo>
                        <a:pt x="223202" y="190030"/>
                      </a:moveTo>
                      <a:lnTo>
                        <a:pt x="218884" y="190030"/>
                      </a:lnTo>
                      <a:lnTo>
                        <a:pt x="217131" y="191782"/>
                      </a:lnTo>
                      <a:lnTo>
                        <a:pt x="217131" y="271310"/>
                      </a:lnTo>
                      <a:lnTo>
                        <a:pt x="224955" y="271310"/>
                      </a:lnTo>
                      <a:lnTo>
                        <a:pt x="224955" y="224942"/>
                      </a:lnTo>
                      <a:lnTo>
                        <a:pt x="279133" y="224942"/>
                      </a:lnTo>
                      <a:lnTo>
                        <a:pt x="279133" y="217119"/>
                      </a:lnTo>
                      <a:lnTo>
                        <a:pt x="224955" y="217119"/>
                      </a:lnTo>
                      <a:lnTo>
                        <a:pt x="224955" y="191782"/>
                      </a:lnTo>
                      <a:lnTo>
                        <a:pt x="223202" y="190030"/>
                      </a:lnTo>
                      <a:close/>
                    </a:path>
                    <a:path w="279400" h="279400">
                      <a:moveTo>
                        <a:pt x="279133" y="224942"/>
                      </a:moveTo>
                      <a:lnTo>
                        <a:pt x="271310" y="224942"/>
                      </a:lnTo>
                      <a:lnTo>
                        <a:pt x="271310" y="264960"/>
                      </a:lnTo>
                      <a:lnTo>
                        <a:pt x="264972" y="271310"/>
                      </a:lnTo>
                      <a:lnTo>
                        <a:pt x="273623" y="271310"/>
                      </a:lnTo>
                      <a:lnTo>
                        <a:pt x="277404" y="265706"/>
                      </a:lnTo>
                      <a:lnTo>
                        <a:pt x="279133" y="257162"/>
                      </a:lnTo>
                      <a:lnTo>
                        <a:pt x="279133" y="224942"/>
                      </a:lnTo>
                      <a:close/>
                    </a:path>
                    <a:path w="279400" h="279400">
                      <a:moveTo>
                        <a:pt x="215925" y="98513"/>
                      </a:moveTo>
                      <a:lnTo>
                        <a:pt x="208102" y="98513"/>
                      </a:lnTo>
                      <a:lnTo>
                        <a:pt x="208102" y="141909"/>
                      </a:lnTo>
                      <a:lnTo>
                        <a:pt x="209854" y="143662"/>
                      </a:lnTo>
                      <a:lnTo>
                        <a:pt x="271310" y="143662"/>
                      </a:lnTo>
                      <a:lnTo>
                        <a:pt x="271310" y="217119"/>
                      </a:lnTo>
                      <a:lnTo>
                        <a:pt x="279133" y="217119"/>
                      </a:lnTo>
                      <a:lnTo>
                        <a:pt x="279133" y="135839"/>
                      </a:lnTo>
                      <a:lnTo>
                        <a:pt x="215925" y="135839"/>
                      </a:lnTo>
                      <a:lnTo>
                        <a:pt x="215925" y="98513"/>
                      </a:lnTo>
                      <a:close/>
                    </a:path>
                    <a:path w="279400" h="279400">
                      <a:moveTo>
                        <a:pt x="179793" y="98513"/>
                      </a:moveTo>
                      <a:lnTo>
                        <a:pt x="171970" y="98513"/>
                      </a:lnTo>
                      <a:lnTo>
                        <a:pt x="171970" y="190030"/>
                      </a:lnTo>
                      <a:lnTo>
                        <a:pt x="128574" y="190030"/>
                      </a:lnTo>
                      <a:lnTo>
                        <a:pt x="126822" y="191782"/>
                      </a:lnTo>
                      <a:lnTo>
                        <a:pt x="126822" y="196100"/>
                      </a:lnTo>
                      <a:lnTo>
                        <a:pt x="128574" y="197853"/>
                      </a:lnTo>
                      <a:lnTo>
                        <a:pt x="178041" y="197853"/>
                      </a:lnTo>
                      <a:lnTo>
                        <a:pt x="179793" y="196100"/>
                      </a:lnTo>
                      <a:lnTo>
                        <a:pt x="179793" y="98513"/>
                      </a:lnTo>
                      <a:close/>
                    </a:path>
                    <a:path w="279400" h="279400">
                      <a:moveTo>
                        <a:pt x="273623" y="98513"/>
                      </a:moveTo>
                      <a:lnTo>
                        <a:pt x="264972" y="98513"/>
                      </a:lnTo>
                      <a:lnTo>
                        <a:pt x="271310" y="104863"/>
                      </a:lnTo>
                      <a:lnTo>
                        <a:pt x="271310" y="135839"/>
                      </a:lnTo>
                      <a:lnTo>
                        <a:pt x="279133" y="135839"/>
                      </a:lnTo>
                      <a:lnTo>
                        <a:pt x="279133" y="112661"/>
                      </a:lnTo>
                      <a:lnTo>
                        <a:pt x="277404" y="104117"/>
                      </a:lnTo>
                      <a:lnTo>
                        <a:pt x="273623" y="98513"/>
                      </a:lnTo>
                      <a:close/>
                    </a:path>
                    <a:path w="279400" h="279400">
                      <a:moveTo>
                        <a:pt x="33553" y="149694"/>
                      </a:moveTo>
                      <a:lnTo>
                        <a:pt x="29235" y="149694"/>
                      </a:lnTo>
                      <a:lnTo>
                        <a:pt x="27482" y="151447"/>
                      </a:lnTo>
                      <a:lnTo>
                        <a:pt x="27482" y="182257"/>
                      </a:lnTo>
                      <a:lnTo>
                        <a:pt x="29235" y="184010"/>
                      </a:lnTo>
                      <a:lnTo>
                        <a:pt x="33553" y="184010"/>
                      </a:lnTo>
                      <a:lnTo>
                        <a:pt x="35306" y="182257"/>
                      </a:lnTo>
                      <a:lnTo>
                        <a:pt x="35306" y="151447"/>
                      </a:lnTo>
                      <a:lnTo>
                        <a:pt x="33553" y="149694"/>
                      </a:lnTo>
                      <a:close/>
                    </a:path>
                    <a:path w="279400" h="279400">
                      <a:moveTo>
                        <a:pt x="46360" y="67919"/>
                      </a:moveTo>
                      <a:lnTo>
                        <a:pt x="35306" y="67919"/>
                      </a:lnTo>
                      <a:lnTo>
                        <a:pt x="57238" y="89865"/>
                      </a:lnTo>
                      <a:lnTo>
                        <a:pt x="59715" y="89865"/>
                      </a:lnTo>
                      <a:lnTo>
                        <a:pt x="62776" y="86804"/>
                      </a:lnTo>
                      <a:lnTo>
                        <a:pt x="62776" y="84327"/>
                      </a:lnTo>
                      <a:lnTo>
                        <a:pt x="46360" y="67919"/>
                      </a:lnTo>
                      <a:close/>
                    </a:path>
                    <a:path w="279400" h="279400">
                      <a:moveTo>
                        <a:pt x="32473" y="54571"/>
                      </a:moveTo>
                      <a:lnTo>
                        <a:pt x="30314" y="54571"/>
                      </a:lnTo>
                      <a:lnTo>
                        <a:pt x="29337" y="55003"/>
                      </a:lnTo>
                      <a:lnTo>
                        <a:pt x="0" y="84327"/>
                      </a:lnTo>
                      <a:lnTo>
                        <a:pt x="0" y="86804"/>
                      </a:lnTo>
                      <a:lnTo>
                        <a:pt x="2298" y="89103"/>
                      </a:lnTo>
                      <a:lnTo>
                        <a:pt x="3302" y="89484"/>
                      </a:lnTo>
                      <a:lnTo>
                        <a:pt x="5295" y="89484"/>
                      </a:lnTo>
                      <a:lnTo>
                        <a:pt x="6299" y="89103"/>
                      </a:lnTo>
                      <a:lnTo>
                        <a:pt x="27482" y="67919"/>
                      </a:lnTo>
                      <a:lnTo>
                        <a:pt x="46360" y="67919"/>
                      </a:lnTo>
                      <a:lnTo>
                        <a:pt x="33451" y="55003"/>
                      </a:lnTo>
                      <a:lnTo>
                        <a:pt x="32473" y="54571"/>
                      </a:lnTo>
                      <a:close/>
                    </a:path>
                    <a:path w="279400" h="279400">
                      <a:moveTo>
                        <a:pt x="35306" y="67919"/>
                      </a:moveTo>
                      <a:lnTo>
                        <a:pt x="27482" y="67919"/>
                      </a:lnTo>
                      <a:lnTo>
                        <a:pt x="27482" y="76288"/>
                      </a:lnTo>
                      <a:lnTo>
                        <a:pt x="29235" y="78041"/>
                      </a:lnTo>
                      <a:lnTo>
                        <a:pt x="33553" y="78041"/>
                      </a:lnTo>
                      <a:lnTo>
                        <a:pt x="35306" y="76288"/>
                      </a:lnTo>
                      <a:lnTo>
                        <a:pt x="35306" y="67919"/>
                      </a:lnTo>
                      <a:close/>
                    </a:path>
                    <a:path w="279400" h="279400">
                      <a:moveTo>
                        <a:pt x="86817" y="0"/>
                      </a:moveTo>
                      <a:lnTo>
                        <a:pt x="84340" y="0"/>
                      </a:lnTo>
                      <a:lnTo>
                        <a:pt x="55359" y="28981"/>
                      </a:lnTo>
                      <a:lnTo>
                        <a:pt x="55067" y="29413"/>
                      </a:lnTo>
                      <a:lnTo>
                        <a:pt x="54470" y="30848"/>
                      </a:lnTo>
                      <a:lnTo>
                        <a:pt x="54470" y="31927"/>
                      </a:lnTo>
                      <a:lnTo>
                        <a:pt x="55067" y="33362"/>
                      </a:lnTo>
                      <a:lnTo>
                        <a:pt x="55359" y="33794"/>
                      </a:lnTo>
                      <a:lnTo>
                        <a:pt x="83566" y="62014"/>
                      </a:lnTo>
                      <a:lnTo>
                        <a:pt x="84569" y="62395"/>
                      </a:lnTo>
                      <a:lnTo>
                        <a:pt x="86575" y="62395"/>
                      </a:lnTo>
                      <a:lnTo>
                        <a:pt x="87579" y="62014"/>
                      </a:lnTo>
                      <a:lnTo>
                        <a:pt x="89865" y="59715"/>
                      </a:lnTo>
                      <a:lnTo>
                        <a:pt x="89865" y="57238"/>
                      </a:lnTo>
                      <a:lnTo>
                        <a:pt x="67919" y="35293"/>
                      </a:lnTo>
                      <a:lnTo>
                        <a:pt x="76288" y="35293"/>
                      </a:lnTo>
                      <a:lnTo>
                        <a:pt x="78041" y="33540"/>
                      </a:lnTo>
                      <a:lnTo>
                        <a:pt x="78041" y="29222"/>
                      </a:lnTo>
                      <a:lnTo>
                        <a:pt x="76288" y="27470"/>
                      </a:lnTo>
                      <a:lnTo>
                        <a:pt x="67919" y="27470"/>
                      </a:lnTo>
                      <a:lnTo>
                        <a:pt x="89865" y="5524"/>
                      </a:lnTo>
                      <a:lnTo>
                        <a:pt x="89865" y="3047"/>
                      </a:lnTo>
                      <a:lnTo>
                        <a:pt x="86817" y="0"/>
                      </a:lnTo>
                      <a:close/>
                    </a:path>
                    <a:path w="279400" h="279400">
                      <a:moveTo>
                        <a:pt x="33553" y="202679"/>
                      </a:moveTo>
                      <a:lnTo>
                        <a:pt x="29235" y="202679"/>
                      </a:lnTo>
                      <a:lnTo>
                        <a:pt x="27482" y="204431"/>
                      </a:lnTo>
                      <a:lnTo>
                        <a:pt x="27482" y="235242"/>
                      </a:lnTo>
                      <a:lnTo>
                        <a:pt x="29235" y="236994"/>
                      </a:lnTo>
                      <a:lnTo>
                        <a:pt x="33553" y="236994"/>
                      </a:lnTo>
                      <a:lnTo>
                        <a:pt x="35306" y="235242"/>
                      </a:lnTo>
                      <a:lnTo>
                        <a:pt x="35306" y="204431"/>
                      </a:lnTo>
                      <a:lnTo>
                        <a:pt x="33553" y="202679"/>
                      </a:lnTo>
                      <a:close/>
                    </a:path>
                    <a:path w="279400" h="279400">
                      <a:moveTo>
                        <a:pt x="33553" y="96710"/>
                      </a:moveTo>
                      <a:lnTo>
                        <a:pt x="29235" y="96710"/>
                      </a:lnTo>
                      <a:lnTo>
                        <a:pt x="27482" y="98463"/>
                      </a:lnTo>
                      <a:lnTo>
                        <a:pt x="27482" y="129273"/>
                      </a:lnTo>
                      <a:lnTo>
                        <a:pt x="29235" y="131025"/>
                      </a:lnTo>
                      <a:lnTo>
                        <a:pt x="33553" y="131025"/>
                      </a:lnTo>
                      <a:lnTo>
                        <a:pt x="35306" y="129273"/>
                      </a:lnTo>
                      <a:lnTo>
                        <a:pt x="35306" y="98463"/>
                      </a:lnTo>
                      <a:lnTo>
                        <a:pt x="33553" y="96710"/>
                      </a:lnTo>
                      <a:close/>
                    </a:path>
                  </a:pathLst>
                </a:custGeom>
                <a:solidFill>
                  <a:srgbClr val="3e4d1f"/>
                </a:solidFill>
                <a:ln w="9525">
                  <a:solidFill>
                    <a:srgbClr val="ffc000"/>
                  </a:solidFill>
                  <a:round/>
                </a:ln>
              </p:spPr>
              <p:style>
                <a:lnRef idx="0"/>
                <a:fillRef idx="0"/>
                <a:effectRef idx="0"/>
                <a:fontRef idx="minor"/>
              </p:style>
            </p:sp>
          </p:grpSp>
          <p:sp>
            <p:nvSpPr>
              <p:cNvPr id="138" name="Google Shape;89;p5"/>
              <p:cNvSpPr/>
              <p:nvPr/>
            </p:nvSpPr>
            <p:spPr>
              <a:xfrm>
                <a:off x="6937200" y="2408040"/>
                <a:ext cx="873000" cy="63864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1200" spc="-1" strike="noStrike">
                    <a:solidFill>
                      <a:srgbClr val="000000"/>
                    </a:solidFill>
                    <a:latin typeface="Montserrat Light"/>
                    <a:ea typeface="Montserrat Light"/>
                  </a:rPr>
                  <a:t>UNITS</a:t>
                </a:r>
                <a:br>
                  <a:rPr sz="1200"/>
                </a:br>
                <a:r>
                  <a:rPr b="0" lang="en-US" sz="1200" spc="-1" strike="noStrike">
                    <a:solidFill>
                      <a:srgbClr val="000000"/>
                    </a:solidFill>
                    <a:latin typeface="Montserrat Light"/>
                    <a:ea typeface="Montserrat Light"/>
                  </a:rPr>
                  <a:t>Unit Count</a:t>
                </a:r>
                <a:endParaRPr b="0" lang="en-US" sz="1200" spc="-1" strike="noStrike">
                  <a:latin typeface="Arial"/>
                </a:endParaRPr>
              </a:p>
            </p:txBody>
          </p:sp>
        </p:grpSp>
        <p:grpSp>
          <p:nvGrpSpPr>
            <p:cNvPr id="139" name="Google Shape;90;p5"/>
            <p:cNvGrpSpPr/>
            <p:nvPr/>
          </p:nvGrpSpPr>
          <p:grpSpPr>
            <a:xfrm>
              <a:off x="8122320" y="2367360"/>
              <a:ext cx="2277000" cy="679320"/>
              <a:chOff x="8122320" y="2367360"/>
              <a:chExt cx="2277000" cy="679320"/>
            </a:xfrm>
          </p:grpSpPr>
          <p:grpSp>
            <p:nvGrpSpPr>
              <p:cNvPr id="140" name="Google Shape;91;p5"/>
              <p:cNvGrpSpPr/>
              <p:nvPr/>
            </p:nvGrpSpPr>
            <p:grpSpPr>
              <a:xfrm>
                <a:off x="8122320" y="2367360"/>
                <a:ext cx="599400" cy="543240"/>
                <a:chOff x="8122320" y="2367360"/>
                <a:chExt cx="599400" cy="543240"/>
              </a:xfrm>
            </p:grpSpPr>
            <p:sp>
              <p:nvSpPr>
                <p:cNvPr id="141" name="Google Shape;92;p5"/>
                <p:cNvSpPr/>
                <p:nvPr/>
              </p:nvSpPr>
              <p:spPr>
                <a:xfrm>
                  <a:off x="8122320" y="2367360"/>
                  <a:ext cx="599400" cy="543240"/>
                </a:xfrm>
                <a:custGeom>
                  <a:avLst/>
                  <a:gdLst/>
                  <a:ahLst/>
                  <a:rect l="l" t="t" r="r" b="b"/>
                  <a:pathLst>
                    <a:path w="543560" h="543560">
                      <a:moveTo>
                        <a:pt x="271665" y="543331"/>
                      </a:moveTo>
                      <a:lnTo>
                        <a:pt x="320498" y="538954"/>
                      </a:lnTo>
                      <a:lnTo>
                        <a:pt x="366459" y="526335"/>
                      </a:lnTo>
                      <a:lnTo>
                        <a:pt x="408781" y="506241"/>
                      </a:lnTo>
                      <a:lnTo>
                        <a:pt x="446696" y="479439"/>
                      </a:lnTo>
                      <a:lnTo>
                        <a:pt x="479439" y="446696"/>
                      </a:lnTo>
                      <a:lnTo>
                        <a:pt x="506241" y="408781"/>
                      </a:lnTo>
                      <a:lnTo>
                        <a:pt x="526335" y="366459"/>
                      </a:lnTo>
                      <a:lnTo>
                        <a:pt x="538954" y="320498"/>
                      </a:lnTo>
                      <a:lnTo>
                        <a:pt x="543331" y="271665"/>
                      </a:lnTo>
                      <a:lnTo>
                        <a:pt x="538954" y="222833"/>
                      </a:lnTo>
                      <a:lnTo>
                        <a:pt x="526335" y="176872"/>
                      </a:lnTo>
                      <a:lnTo>
                        <a:pt x="506241" y="134550"/>
                      </a:lnTo>
                      <a:lnTo>
                        <a:pt x="479439" y="96634"/>
                      </a:lnTo>
                      <a:lnTo>
                        <a:pt x="446696" y="63892"/>
                      </a:lnTo>
                      <a:lnTo>
                        <a:pt x="408781" y="37090"/>
                      </a:lnTo>
                      <a:lnTo>
                        <a:pt x="366459" y="16995"/>
                      </a:lnTo>
                      <a:lnTo>
                        <a:pt x="320498" y="4376"/>
                      </a:lnTo>
                      <a:lnTo>
                        <a:pt x="271665" y="0"/>
                      </a:lnTo>
                      <a:lnTo>
                        <a:pt x="222833" y="4376"/>
                      </a:lnTo>
                      <a:lnTo>
                        <a:pt x="176872" y="16995"/>
                      </a:lnTo>
                      <a:lnTo>
                        <a:pt x="134550" y="37090"/>
                      </a:lnTo>
                      <a:lnTo>
                        <a:pt x="96634" y="63892"/>
                      </a:lnTo>
                      <a:lnTo>
                        <a:pt x="63892" y="96634"/>
                      </a:lnTo>
                      <a:lnTo>
                        <a:pt x="37090" y="134550"/>
                      </a:lnTo>
                      <a:lnTo>
                        <a:pt x="16995" y="176872"/>
                      </a:lnTo>
                      <a:lnTo>
                        <a:pt x="4376" y="222833"/>
                      </a:lnTo>
                      <a:lnTo>
                        <a:pt x="0" y="271665"/>
                      </a:lnTo>
                      <a:lnTo>
                        <a:pt x="4376" y="320498"/>
                      </a:lnTo>
                      <a:lnTo>
                        <a:pt x="16995" y="366459"/>
                      </a:lnTo>
                      <a:lnTo>
                        <a:pt x="37090" y="408781"/>
                      </a:lnTo>
                      <a:lnTo>
                        <a:pt x="63892" y="446696"/>
                      </a:lnTo>
                      <a:lnTo>
                        <a:pt x="96634" y="479439"/>
                      </a:lnTo>
                      <a:lnTo>
                        <a:pt x="134550" y="506241"/>
                      </a:lnTo>
                      <a:lnTo>
                        <a:pt x="176872" y="526335"/>
                      </a:lnTo>
                      <a:lnTo>
                        <a:pt x="222833" y="538954"/>
                      </a:lnTo>
                      <a:lnTo>
                        <a:pt x="271665" y="543331"/>
                      </a:lnTo>
                      <a:close/>
                    </a:path>
                  </a:pathLst>
                </a:custGeom>
                <a:noFill/>
                <a:ln w="9525">
                  <a:solidFill>
                    <a:srgbClr val="ffc000"/>
                  </a:solidFill>
                  <a:round/>
                </a:ln>
              </p:spPr>
              <p:style>
                <a:lnRef idx="0"/>
                <a:fillRef idx="0"/>
                <a:effectRef idx="0"/>
                <a:fontRef idx="minor"/>
              </p:style>
            </p:sp>
            <p:sp>
              <p:nvSpPr>
                <p:cNvPr id="142" name="Google Shape;93;p5"/>
                <p:cNvSpPr/>
                <p:nvPr/>
              </p:nvSpPr>
              <p:spPr>
                <a:xfrm>
                  <a:off x="8281440" y="2507040"/>
                  <a:ext cx="292320" cy="264960"/>
                </a:xfrm>
                <a:custGeom>
                  <a:avLst/>
                  <a:gdLst/>
                  <a:ahLst/>
                  <a:rect l="l" t="t" r="r" b="b"/>
                  <a:pathLst>
                    <a:path w="265430" h="265429">
                      <a:moveTo>
                        <a:pt x="38188" y="0"/>
                      </a:moveTo>
                      <a:lnTo>
                        <a:pt x="23338" y="3006"/>
                      </a:lnTo>
                      <a:lnTo>
                        <a:pt x="11198" y="11199"/>
                      </a:lnTo>
                      <a:lnTo>
                        <a:pt x="3005" y="23343"/>
                      </a:lnTo>
                      <a:lnTo>
                        <a:pt x="0" y="38201"/>
                      </a:lnTo>
                      <a:lnTo>
                        <a:pt x="0" y="226745"/>
                      </a:lnTo>
                      <a:lnTo>
                        <a:pt x="3005" y="241603"/>
                      </a:lnTo>
                      <a:lnTo>
                        <a:pt x="11198" y="253747"/>
                      </a:lnTo>
                      <a:lnTo>
                        <a:pt x="23338" y="261941"/>
                      </a:lnTo>
                      <a:lnTo>
                        <a:pt x="38188" y="264947"/>
                      </a:lnTo>
                      <a:lnTo>
                        <a:pt x="243890" y="264947"/>
                      </a:lnTo>
                      <a:lnTo>
                        <a:pt x="252077" y="263289"/>
                      </a:lnTo>
                      <a:lnTo>
                        <a:pt x="258772" y="258772"/>
                      </a:lnTo>
                      <a:lnTo>
                        <a:pt x="259884" y="257124"/>
                      </a:lnTo>
                      <a:lnTo>
                        <a:pt x="38188" y="257124"/>
                      </a:lnTo>
                      <a:lnTo>
                        <a:pt x="26382" y="254733"/>
                      </a:lnTo>
                      <a:lnTo>
                        <a:pt x="16729" y="248216"/>
                      </a:lnTo>
                      <a:lnTo>
                        <a:pt x="10213" y="238559"/>
                      </a:lnTo>
                      <a:lnTo>
                        <a:pt x="7823" y="226745"/>
                      </a:lnTo>
                      <a:lnTo>
                        <a:pt x="10213" y="214939"/>
                      </a:lnTo>
                      <a:lnTo>
                        <a:pt x="16729" y="205285"/>
                      </a:lnTo>
                      <a:lnTo>
                        <a:pt x="19104" y="203682"/>
                      </a:lnTo>
                      <a:lnTo>
                        <a:pt x="7823" y="203682"/>
                      </a:lnTo>
                      <a:lnTo>
                        <a:pt x="7823" y="38201"/>
                      </a:lnTo>
                      <a:lnTo>
                        <a:pt x="10213" y="26388"/>
                      </a:lnTo>
                      <a:lnTo>
                        <a:pt x="16729" y="16730"/>
                      </a:lnTo>
                      <a:lnTo>
                        <a:pt x="26382" y="10214"/>
                      </a:lnTo>
                      <a:lnTo>
                        <a:pt x="38188" y="7823"/>
                      </a:lnTo>
                      <a:lnTo>
                        <a:pt x="60186" y="7823"/>
                      </a:lnTo>
                      <a:lnTo>
                        <a:pt x="53046" y="3006"/>
                      </a:lnTo>
                      <a:lnTo>
                        <a:pt x="38188" y="0"/>
                      </a:lnTo>
                      <a:close/>
                    </a:path>
                    <a:path w="265430" h="265429">
                      <a:moveTo>
                        <a:pt x="60998" y="196380"/>
                      </a:moveTo>
                      <a:lnTo>
                        <a:pt x="38188" y="196380"/>
                      </a:lnTo>
                      <a:lnTo>
                        <a:pt x="50002" y="198770"/>
                      </a:lnTo>
                      <a:lnTo>
                        <a:pt x="59659" y="205285"/>
                      </a:lnTo>
                      <a:lnTo>
                        <a:pt x="66176" y="214939"/>
                      </a:lnTo>
                      <a:lnTo>
                        <a:pt x="68567" y="226745"/>
                      </a:lnTo>
                      <a:lnTo>
                        <a:pt x="66176" y="238559"/>
                      </a:lnTo>
                      <a:lnTo>
                        <a:pt x="59659" y="248216"/>
                      </a:lnTo>
                      <a:lnTo>
                        <a:pt x="50002" y="254733"/>
                      </a:lnTo>
                      <a:lnTo>
                        <a:pt x="38188" y="257124"/>
                      </a:lnTo>
                      <a:lnTo>
                        <a:pt x="61252" y="257124"/>
                      </a:lnTo>
                      <a:lnTo>
                        <a:pt x="67491" y="251173"/>
                      </a:lnTo>
                      <a:lnTo>
                        <a:pt x="72264" y="243963"/>
                      </a:lnTo>
                      <a:lnTo>
                        <a:pt x="75316" y="235739"/>
                      </a:lnTo>
                      <a:lnTo>
                        <a:pt x="76390" y="226745"/>
                      </a:lnTo>
                      <a:lnTo>
                        <a:pt x="76390" y="203682"/>
                      </a:lnTo>
                      <a:lnTo>
                        <a:pt x="68567" y="203682"/>
                      </a:lnTo>
                      <a:lnTo>
                        <a:pt x="62616" y="197450"/>
                      </a:lnTo>
                      <a:lnTo>
                        <a:pt x="60998" y="196380"/>
                      </a:lnTo>
                      <a:close/>
                    </a:path>
                    <a:path w="265430" h="265429">
                      <a:moveTo>
                        <a:pt x="259884" y="50673"/>
                      </a:moveTo>
                      <a:lnTo>
                        <a:pt x="251180" y="50673"/>
                      </a:lnTo>
                      <a:lnTo>
                        <a:pt x="257124" y="56616"/>
                      </a:lnTo>
                      <a:lnTo>
                        <a:pt x="257124" y="251193"/>
                      </a:lnTo>
                      <a:lnTo>
                        <a:pt x="251180" y="257124"/>
                      </a:lnTo>
                      <a:lnTo>
                        <a:pt x="259884" y="257124"/>
                      </a:lnTo>
                      <a:lnTo>
                        <a:pt x="263289" y="252077"/>
                      </a:lnTo>
                      <a:lnTo>
                        <a:pt x="264932" y="243963"/>
                      </a:lnTo>
                      <a:lnTo>
                        <a:pt x="264947" y="63906"/>
                      </a:lnTo>
                      <a:lnTo>
                        <a:pt x="263289" y="55719"/>
                      </a:lnTo>
                      <a:lnTo>
                        <a:pt x="259884" y="50673"/>
                      </a:lnTo>
                      <a:close/>
                    </a:path>
                    <a:path w="265430" h="265429">
                      <a:moveTo>
                        <a:pt x="128930" y="147040"/>
                      </a:moveTo>
                      <a:lnTo>
                        <a:pt x="124612" y="147040"/>
                      </a:lnTo>
                      <a:lnTo>
                        <a:pt x="122859" y="148793"/>
                      </a:lnTo>
                      <a:lnTo>
                        <a:pt x="122859" y="211277"/>
                      </a:lnTo>
                      <a:lnTo>
                        <a:pt x="128587" y="217017"/>
                      </a:lnTo>
                      <a:lnTo>
                        <a:pt x="204838" y="217017"/>
                      </a:lnTo>
                      <a:lnTo>
                        <a:pt x="210578" y="211277"/>
                      </a:lnTo>
                      <a:lnTo>
                        <a:pt x="210578" y="209194"/>
                      </a:lnTo>
                      <a:lnTo>
                        <a:pt x="132905" y="209194"/>
                      </a:lnTo>
                      <a:lnTo>
                        <a:pt x="130683" y="206959"/>
                      </a:lnTo>
                      <a:lnTo>
                        <a:pt x="130683" y="148793"/>
                      </a:lnTo>
                      <a:lnTo>
                        <a:pt x="128930" y="147040"/>
                      </a:lnTo>
                      <a:close/>
                    </a:path>
                    <a:path w="265430" h="265429">
                      <a:moveTo>
                        <a:pt x="208826" y="147040"/>
                      </a:moveTo>
                      <a:lnTo>
                        <a:pt x="204508" y="147040"/>
                      </a:lnTo>
                      <a:lnTo>
                        <a:pt x="202755" y="148793"/>
                      </a:lnTo>
                      <a:lnTo>
                        <a:pt x="202755" y="206959"/>
                      </a:lnTo>
                      <a:lnTo>
                        <a:pt x="200520" y="209194"/>
                      </a:lnTo>
                      <a:lnTo>
                        <a:pt x="210578" y="209194"/>
                      </a:lnTo>
                      <a:lnTo>
                        <a:pt x="210578" y="148793"/>
                      </a:lnTo>
                      <a:lnTo>
                        <a:pt x="208826" y="147040"/>
                      </a:lnTo>
                      <a:close/>
                    </a:path>
                    <a:path w="265430" h="265429">
                      <a:moveTo>
                        <a:pt x="38188" y="188556"/>
                      </a:moveTo>
                      <a:lnTo>
                        <a:pt x="29202" y="189630"/>
                      </a:lnTo>
                      <a:lnTo>
                        <a:pt x="20981" y="192681"/>
                      </a:lnTo>
                      <a:lnTo>
                        <a:pt x="13773" y="197450"/>
                      </a:lnTo>
                      <a:lnTo>
                        <a:pt x="7823" y="203682"/>
                      </a:lnTo>
                      <a:lnTo>
                        <a:pt x="19104" y="203682"/>
                      </a:lnTo>
                      <a:lnTo>
                        <a:pt x="26382" y="198770"/>
                      </a:lnTo>
                      <a:lnTo>
                        <a:pt x="38188" y="196380"/>
                      </a:lnTo>
                      <a:lnTo>
                        <a:pt x="60998" y="196380"/>
                      </a:lnTo>
                      <a:lnTo>
                        <a:pt x="55406" y="192681"/>
                      </a:lnTo>
                      <a:lnTo>
                        <a:pt x="47182" y="189630"/>
                      </a:lnTo>
                      <a:lnTo>
                        <a:pt x="38188" y="188556"/>
                      </a:lnTo>
                      <a:close/>
                    </a:path>
                    <a:path w="265430" h="265429">
                      <a:moveTo>
                        <a:pt x="60186" y="7823"/>
                      </a:moveTo>
                      <a:lnTo>
                        <a:pt x="38188" y="7823"/>
                      </a:lnTo>
                      <a:lnTo>
                        <a:pt x="50002" y="10214"/>
                      </a:lnTo>
                      <a:lnTo>
                        <a:pt x="59659" y="16730"/>
                      </a:lnTo>
                      <a:lnTo>
                        <a:pt x="66176" y="26388"/>
                      </a:lnTo>
                      <a:lnTo>
                        <a:pt x="68567" y="38201"/>
                      </a:lnTo>
                      <a:lnTo>
                        <a:pt x="68567" y="203682"/>
                      </a:lnTo>
                      <a:lnTo>
                        <a:pt x="76390" y="203682"/>
                      </a:lnTo>
                      <a:lnTo>
                        <a:pt x="76390" y="50673"/>
                      </a:lnTo>
                      <a:lnTo>
                        <a:pt x="259884" y="50673"/>
                      </a:lnTo>
                      <a:lnTo>
                        <a:pt x="258772" y="49025"/>
                      </a:lnTo>
                      <a:lnTo>
                        <a:pt x="252077" y="44507"/>
                      </a:lnTo>
                      <a:lnTo>
                        <a:pt x="243890" y="42849"/>
                      </a:lnTo>
                      <a:lnTo>
                        <a:pt x="76390" y="42849"/>
                      </a:lnTo>
                      <a:lnTo>
                        <a:pt x="76390" y="38201"/>
                      </a:lnTo>
                      <a:lnTo>
                        <a:pt x="73384" y="23343"/>
                      </a:lnTo>
                      <a:lnTo>
                        <a:pt x="65190" y="11199"/>
                      </a:lnTo>
                      <a:lnTo>
                        <a:pt x="60186" y="7823"/>
                      </a:lnTo>
                      <a:close/>
                    </a:path>
                    <a:path w="265430" h="265429">
                      <a:moveTo>
                        <a:pt x="166966" y="84950"/>
                      </a:moveTo>
                      <a:lnTo>
                        <a:pt x="166458" y="84950"/>
                      </a:lnTo>
                      <a:lnTo>
                        <a:pt x="165722" y="85077"/>
                      </a:lnTo>
                      <a:lnTo>
                        <a:pt x="165023" y="85331"/>
                      </a:lnTo>
                      <a:lnTo>
                        <a:pt x="164452" y="85699"/>
                      </a:lnTo>
                      <a:lnTo>
                        <a:pt x="164299" y="85725"/>
                      </a:lnTo>
                      <a:lnTo>
                        <a:pt x="104838" y="136055"/>
                      </a:lnTo>
                      <a:lnTo>
                        <a:pt x="104622" y="138518"/>
                      </a:lnTo>
                      <a:lnTo>
                        <a:pt x="106794" y="141084"/>
                      </a:lnTo>
                      <a:lnTo>
                        <a:pt x="107899" y="141554"/>
                      </a:lnTo>
                      <a:lnTo>
                        <a:pt x="109905" y="141554"/>
                      </a:lnTo>
                      <a:lnTo>
                        <a:pt x="110807" y="141249"/>
                      </a:lnTo>
                      <a:lnTo>
                        <a:pt x="166712" y="93941"/>
                      </a:lnTo>
                      <a:lnTo>
                        <a:pt x="178830" y="93941"/>
                      </a:lnTo>
                      <a:lnTo>
                        <a:pt x="169113" y="85725"/>
                      </a:lnTo>
                      <a:lnTo>
                        <a:pt x="168973" y="85686"/>
                      </a:lnTo>
                      <a:lnTo>
                        <a:pt x="168402" y="85331"/>
                      </a:lnTo>
                      <a:lnTo>
                        <a:pt x="167919" y="85140"/>
                      </a:lnTo>
                      <a:lnTo>
                        <a:pt x="166966" y="84950"/>
                      </a:lnTo>
                      <a:close/>
                    </a:path>
                    <a:path w="265430" h="265429">
                      <a:moveTo>
                        <a:pt x="178830" y="93941"/>
                      </a:moveTo>
                      <a:lnTo>
                        <a:pt x="166712" y="93941"/>
                      </a:lnTo>
                      <a:lnTo>
                        <a:pt x="222631" y="141249"/>
                      </a:lnTo>
                      <a:lnTo>
                        <a:pt x="223520" y="141554"/>
                      </a:lnTo>
                      <a:lnTo>
                        <a:pt x="225526" y="141554"/>
                      </a:lnTo>
                      <a:lnTo>
                        <a:pt x="226631" y="141084"/>
                      </a:lnTo>
                      <a:lnTo>
                        <a:pt x="228803" y="138518"/>
                      </a:lnTo>
                      <a:lnTo>
                        <a:pt x="228600" y="136055"/>
                      </a:lnTo>
                      <a:lnTo>
                        <a:pt x="178830" y="93941"/>
                      </a:lnTo>
                      <a:close/>
                    </a:path>
                  </a:pathLst>
                </a:custGeom>
                <a:solidFill>
                  <a:srgbClr val="3e4d1f"/>
                </a:solidFill>
                <a:ln w="9525">
                  <a:solidFill>
                    <a:srgbClr val="ffc000"/>
                  </a:solidFill>
                  <a:round/>
                </a:ln>
              </p:spPr>
              <p:style>
                <a:lnRef idx="0"/>
                <a:fillRef idx="0"/>
                <a:effectRef idx="0"/>
                <a:fontRef idx="minor"/>
              </p:style>
            </p:sp>
          </p:grpSp>
          <p:sp>
            <p:nvSpPr>
              <p:cNvPr id="143" name="Google Shape;94;p5"/>
              <p:cNvSpPr/>
              <p:nvPr/>
            </p:nvSpPr>
            <p:spPr>
              <a:xfrm>
                <a:off x="9030240" y="2408040"/>
                <a:ext cx="1369080" cy="638640"/>
              </a:xfrm>
              <a:prstGeom prst="rect">
                <a:avLst/>
              </a:prstGeom>
              <a:noFill/>
              <a:ln w="0">
                <a:noFill/>
              </a:ln>
            </p:spPr>
            <p:style>
              <a:lnRef idx="0"/>
              <a:fillRef idx="0"/>
              <a:effectRef idx="0"/>
              <a:fontRef idx="minor"/>
            </p:style>
            <p:txBody>
              <a:bodyPr anchor="t">
                <a:spAutoFit/>
              </a:bodyPr>
              <a:p>
                <a:pPr>
                  <a:lnSpc>
                    <a:spcPct val="100000"/>
                  </a:lnSpc>
                  <a:buNone/>
                  <a:tabLst>
                    <a:tab algn="l" pos="0"/>
                  </a:tabLst>
                </a:pPr>
                <a:r>
                  <a:rPr b="1" lang="en-US" sz="1200" spc="-1" strike="noStrike">
                    <a:solidFill>
                      <a:srgbClr val="000000"/>
                    </a:solidFill>
                    <a:latin typeface="Montserrat Light"/>
                    <a:ea typeface="Montserrat Light"/>
                  </a:rPr>
                  <a:t>AVG. UNIT SIZE</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ontserrat Light"/>
                    <a:ea typeface="Montserrat Light"/>
                  </a:rPr>
                  <a:t>Avg. SF</a:t>
                </a:r>
                <a:endParaRPr b="0" lang="en-US" sz="1200" spc="-1" strike="noStrike">
                  <a:latin typeface="Arial"/>
                </a:endParaRPr>
              </a:p>
            </p:txBody>
          </p:sp>
        </p:grpSp>
      </p:grpSp>
      <p:sp>
        <p:nvSpPr>
          <p:cNvPr id="144" name="Google Shape;95;p5"/>
          <p:cNvSpPr/>
          <p:nvPr/>
        </p:nvSpPr>
        <p:spPr>
          <a:xfrm>
            <a:off x="370800" y="313560"/>
            <a:ext cx="3702960" cy="91080"/>
          </a:xfrm>
          <a:prstGeom prst="rect">
            <a:avLst/>
          </a:prstGeom>
          <a:solidFill>
            <a:srgbClr val="3eb4e4"/>
          </a:solidFill>
          <a:ln w="0">
            <a:noFill/>
          </a:ln>
        </p:spPr>
        <p:style>
          <a:lnRef idx="0"/>
          <a:fillRef idx="0"/>
          <a:effectRef idx="0"/>
          <a:fontRef idx="minor"/>
        </p:style>
      </p:sp>
      <p:sp>
        <p:nvSpPr>
          <p:cNvPr id="145" name="Google Shape;96;p5"/>
          <p:cNvSpPr/>
          <p:nvPr/>
        </p:nvSpPr>
        <p:spPr>
          <a:xfrm>
            <a:off x="370800" y="745920"/>
            <a:ext cx="5074920" cy="383040"/>
          </a:xfrm>
          <a:prstGeom prst="rect">
            <a:avLst/>
          </a:prstGeom>
          <a:noFill/>
          <a:ln w="0">
            <a:noFill/>
          </a:ln>
        </p:spPr>
        <p:style>
          <a:lnRef idx="0"/>
          <a:fillRef idx="0"/>
          <a:effectRef idx="0"/>
          <a:fontRef idx="minor"/>
        </p:style>
        <p:txBody>
          <a:bodyPr anchor="ctr">
            <a:normAutofit fontScale="53000"/>
          </a:bodyPr>
          <a:p>
            <a:pPr>
              <a:lnSpc>
                <a:spcPct val="100000"/>
              </a:lnSpc>
              <a:buNone/>
              <a:tabLst>
                <a:tab algn="l" pos="0"/>
              </a:tabLst>
            </a:pPr>
            <a:r>
              <a:rPr b="1" lang="en-US" sz="3600" spc="-1" strike="noStrike">
                <a:solidFill>
                  <a:srgbClr val="272826"/>
                </a:solidFill>
                <a:latin typeface="Roboto Condensed"/>
                <a:ea typeface="Roboto Condensed"/>
              </a:rPr>
              <a:t>THE ASSIGNMENT</a:t>
            </a:r>
            <a:endParaRPr b="0" lang="en-US" sz="3600" spc="-1" strike="noStrike">
              <a:latin typeface="Arial"/>
            </a:endParaRPr>
          </a:p>
        </p:txBody>
      </p:sp>
      <p:pic>
        <p:nvPicPr>
          <p:cNvPr id="146" name="Google Shape;97;p5" descr=""/>
          <p:cNvPicPr/>
          <p:nvPr/>
        </p:nvPicPr>
        <p:blipFill>
          <a:blip r:embed="rId1"/>
          <a:srcRect l="0" t="45610" r="0" b="23726"/>
          <a:stretch/>
        </p:blipFill>
        <p:spPr>
          <a:xfrm>
            <a:off x="0" y="3061800"/>
            <a:ext cx="11201040" cy="22888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Google Shape;103;p6"/>
          <p:cNvSpPr/>
          <p:nvPr/>
        </p:nvSpPr>
        <p:spPr>
          <a:xfrm>
            <a:off x="370800" y="313560"/>
            <a:ext cx="3702960" cy="91080"/>
          </a:xfrm>
          <a:prstGeom prst="rect">
            <a:avLst/>
          </a:prstGeom>
          <a:solidFill>
            <a:srgbClr val="3eb4e4"/>
          </a:solidFill>
          <a:ln w="0">
            <a:noFill/>
          </a:ln>
        </p:spPr>
        <p:style>
          <a:lnRef idx="0"/>
          <a:fillRef idx="0"/>
          <a:effectRef idx="0"/>
          <a:fontRef idx="minor"/>
        </p:style>
      </p:sp>
      <p:sp>
        <p:nvSpPr>
          <p:cNvPr id="148" name="Google Shape;104;p6"/>
          <p:cNvSpPr/>
          <p:nvPr/>
        </p:nvSpPr>
        <p:spPr>
          <a:xfrm>
            <a:off x="370800" y="660960"/>
            <a:ext cx="7723800" cy="383040"/>
          </a:xfrm>
          <a:prstGeom prst="rect">
            <a:avLst/>
          </a:prstGeom>
          <a:noFill/>
          <a:ln w="0">
            <a:noFill/>
          </a:ln>
        </p:spPr>
        <p:style>
          <a:lnRef idx="0"/>
          <a:fillRef idx="0"/>
          <a:effectRef idx="0"/>
          <a:fontRef idx="minor"/>
        </p:style>
        <p:txBody>
          <a:bodyPr anchor="ctr">
            <a:normAutofit fontScale="53000"/>
          </a:bodyPr>
          <a:p>
            <a:pPr>
              <a:lnSpc>
                <a:spcPct val="100000"/>
              </a:lnSpc>
              <a:buNone/>
              <a:tabLst>
                <a:tab algn="l" pos="0"/>
              </a:tabLst>
            </a:pPr>
            <a:r>
              <a:rPr b="1" lang="en-US" sz="3600" spc="-1" strike="noStrike">
                <a:solidFill>
                  <a:srgbClr val="272826"/>
                </a:solidFill>
                <a:latin typeface="Roboto Condensed"/>
                <a:ea typeface="Roboto Condensed"/>
              </a:rPr>
              <a:t>VALUATION SUMMARY</a:t>
            </a:r>
            <a:endParaRPr b="0" lang="en-US" sz="3600" spc="-1" strike="noStrike">
              <a:latin typeface="Arial"/>
            </a:endParaRPr>
          </a:p>
        </p:txBody>
      </p:sp>
      <p:graphicFrame>
        <p:nvGraphicFramePr>
          <p:cNvPr id="149" name="Val_table"/>
          <p:cNvGraphicFramePr/>
          <p:nvPr/>
        </p:nvGraphicFramePr>
        <p:xfrm>
          <a:off x="993600" y="1866240"/>
          <a:ext cx="5075280" cy="1439280"/>
        </p:xfrm>
        <a:graphic>
          <a:graphicData uri="http://schemas.openxmlformats.org/drawingml/2006/table">
            <a:tbl>
              <a:tblPr/>
              <a:tblGrid>
                <a:gridCol w="2537640"/>
                <a:gridCol w="2538000"/>
              </a:tblGrid>
              <a:tr h="720000">
                <a:tc gridSpan="2">
                  <a:txBody>
                    <a:bodyPr/>
                    <a:p>
                      <a:r>
                        <a:rPr sz="1800" b="0">
                          <a:latin typeface="Arial"/>
                        </a:rPr>
                        <a:t/>
                      </a: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hMerge="1">
                  <a:txBody>
                    <a:bodyPr/>
                    <a:p>
                      <a:r>
                        <a:rPr sz="1800" b="0">
                          <a:latin typeface="Arial"/>
                        </a:rPr>
                        <a:t/>
                      </a: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20000">
                <a:tc>
                  <a:txBody>
                    <a:bodyPr/>
                    <a:p>
                      <a:r>
                        <a:rPr sz="1800" b="0">
                          <a:latin typeface="Arial"/>
                        </a:rPr>
                        <a:t/>
                      </a: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p>
                      <a:r>
                        <a:rPr sz="1800" b="0">
                          <a:latin typeface="Arial"/>
                        </a:rPr>
                        <a:t/>
                      </a: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20000">
                <a:tc>
                  <a:txBody>
                    <a:bodyPr/>
                    <a:p>
                      <a:p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p>
                      <a:p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Google Shape;109;p7" descr=""/>
          <p:cNvPicPr/>
          <p:nvPr/>
        </p:nvPicPr>
        <p:blipFill>
          <a:blip r:embed="rId1"/>
          <a:srcRect l="0" t="26825" r="0" b="26825"/>
          <a:stretch/>
        </p:blipFill>
        <p:spPr>
          <a:xfrm>
            <a:off x="0" y="0"/>
            <a:ext cx="11201040" cy="7772040"/>
          </a:xfrm>
          <a:prstGeom prst="rect">
            <a:avLst/>
          </a:prstGeom>
          <a:ln w="0">
            <a:noFill/>
          </a:ln>
        </p:spPr>
      </p:pic>
      <p:sp>
        <p:nvSpPr>
          <p:cNvPr id="151" name="Google Shape;110;p7"/>
          <p:cNvSpPr/>
          <p:nvPr/>
        </p:nvSpPr>
        <p:spPr>
          <a:xfrm rot="16200000">
            <a:off x="6622560" y="2676240"/>
            <a:ext cx="1774800" cy="738216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52" name="Google Shape;111;p7"/>
          <p:cNvSpPr/>
          <p:nvPr/>
        </p:nvSpPr>
        <p:spPr>
          <a:xfrm>
            <a:off x="4047480" y="5951520"/>
            <a:ext cx="7153560" cy="1553400"/>
          </a:xfrm>
          <a:prstGeom prst="rect">
            <a:avLst/>
          </a:prstGeom>
          <a:noFill/>
          <a:ln w="0">
            <a:noFill/>
          </a:ln>
        </p:spPr>
        <p:style>
          <a:lnRef idx="0"/>
          <a:fillRef idx="0"/>
          <a:effectRef idx="0"/>
          <a:fontRef idx="minor"/>
        </p:style>
        <p:txBody>
          <a:bodyPr anchor="t">
            <a:spAutoFit/>
          </a:bodyPr>
          <a:p>
            <a:pPr algn="ctr">
              <a:lnSpc>
                <a:spcPct val="100000"/>
              </a:lnSpc>
              <a:buNone/>
              <a:tabLst>
                <a:tab algn="l" pos="0"/>
              </a:tabLst>
            </a:pPr>
            <a:r>
              <a:rPr b="1" lang="en-US" sz="4800" spc="-1" strike="noStrike">
                <a:solidFill>
                  <a:srgbClr val="ffffff"/>
                </a:solidFill>
                <a:latin typeface="Roboto Condensed"/>
                <a:ea typeface="Roboto Condensed"/>
              </a:rPr>
              <a:t>FINANCIAL ANALYSIS</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Google Shape;116;p8"/>
          <p:cNvSpPr/>
          <p:nvPr/>
        </p:nvSpPr>
        <p:spPr>
          <a:xfrm>
            <a:off x="370800" y="313560"/>
            <a:ext cx="3702960" cy="91080"/>
          </a:xfrm>
          <a:prstGeom prst="rect">
            <a:avLst/>
          </a:prstGeom>
          <a:solidFill>
            <a:srgbClr val="3eb4e4"/>
          </a:solidFill>
          <a:ln w="0">
            <a:noFill/>
          </a:ln>
        </p:spPr>
        <p:style>
          <a:lnRef idx="0"/>
          <a:fillRef idx="0"/>
          <a:effectRef idx="0"/>
          <a:fontRef idx="minor"/>
        </p:style>
      </p:sp>
      <p:sp>
        <p:nvSpPr>
          <p:cNvPr id="154" name="Google Shape;117;p8"/>
          <p:cNvSpPr/>
          <p:nvPr/>
        </p:nvSpPr>
        <p:spPr>
          <a:xfrm>
            <a:off x="370800" y="633600"/>
            <a:ext cx="5074920" cy="383040"/>
          </a:xfrm>
          <a:prstGeom prst="rect">
            <a:avLst/>
          </a:prstGeom>
          <a:noFill/>
          <a:ln w="0">
            <a:noFill/>
          </a:ln>
        </p:spPr>
        <p:style>
          <a:lnRef idx="0"/>
          <a:fillRef idx="0"/>
          <a:effectRef idx="0"/>
          <a:fontRef idx="minor"/>
        </p:style>
        <p:txBody>
          <a:bodyPr anchor="ctr">
            <a:normAutofit fontScale="47000"/>
          </a:bodyPr>
          <a:p>
            <a:pPr>
              <a:lnSpc>
                <a:spcPct val="100000"/>
              </a:lnSpc>
              <a:buNone/>
              <a:tabLst>
                <a:tab algn="l" pos="0"/>
              </a:tabLst>
            </a:pPr>
            <a:r>
              <a:rPr b="1" lang="en-US" sz="3600" spc="-1" strike="noStrike">
                <a:solidFill>
                  <a:srgbClr val="272826"/>
                </a:solidFill>
                <a:latin typeface="Roboto Condensed"/>
                <a:ea typeface="Roboto Condensed"/>
              </a:rPr>
              <a:t>TRAILING FINANCIALS AND PRO FORMA</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Google Shape;122;p9"/>
          <p:cNvSpPr/>
          <p:nvPr/>
        </p:nvSpPr>
        <p:spPr>
          <a:xfrm>
            <a:off x="370800" y="313560"/>
            <a:ext cx="3702960" cy="91080"/>
          </a:xfrm>
          <a:prstGeom prst="rect">
            <a:avLst/>
          </a:prstGeom>
          <a:solidFill>
            <a:srgbClr val="3eb4e4"/>
          </a:solidFill>
          <a:ln w="0">
            <a:noFill/>
          </a:ln>
        </p:spPr>
        <p:style>
          <a:lnRef idx="0"/>
          <a:fillRef idx="0"/>
          <a:effectRef idx="0"/>
          <a:fontRef idx="minor"/>
        </p:style>
      </p:sp>
      <p:sp>
        <p:nvSpPr>
          <p:cNvPr id="156" name="Google Shape;123;p9"/>
          <p:cNvSpPr/>
          <p:nvPr/>
        </p:nvSpPr>
        <p:spPr>
          <a:xfrm>
            <a:off x="370800" y="633600"/>
            <a:ext cx="9579600" cy="383040"/>
          </a:xfrm>
          <a:prstGeom prst="rect">
            <a:avLst/>
          </a:prstGeom>
          <a:noFill/>
          <a:ln w="0">
            <a:noFill/>
          </a:ln>
        </p:spPr>
        <p:style>
          <a:lnRef idx="0"/>
          <a:fillRef idx="0"/>
          <a:effectRef idx="0"/>
          <a:fontRef idx="minor"/>
        </p:style>
        <p:txBody>
          <a:bodyPr anchor="ctr">
            <a:normAutofit fontScale="53000"/>
          </a:bodyPr>
          <a:p>
            <a:pPr>
              <a:lnSpc>
                <a:spcPct val="100000"/>
              </a:lnSpc>
              <a:buNone/>
              <a:tabLst>
                <a:tab algn="l" pos="0"/>
              </a:tabLst>
            </a:pPr>
            <a:r>
              <a:rPr b="1" lang="en-US" sz="3600" spc="-1" strike="noStrike">
                <a:solidFill>
                  <a:srgbClr val="272826"/>
                </a:solidFill>
                <a:latin typeface="Roboto Condensed"/>
                <a:ea typeface="Roboto Condensed"/>
              </a:rPr>
              <a:t>PROJECTED CASH FLOW</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2021-06-30T16:52:06Z</dcterms:created>
  <dc:creator>Jonathan Sultan</dc:creator>
  <dc:description/>
  <dc:language>en-US</dc:language>
  <cp:lastModifiedBy/>
  <dcterms:modified xsi:type="dcterms:W3CDTF">2024-08-14T22:19:33Z</dcterms:modified>
  <cp:revision>1</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0x0101004DFB37477991EF4FA8832149E83E6B82</vt:lpwstr>
  </property>
  <property fmtid="{D5CDD505-2E9C-101B-9397-08002B2CF9AE}" pid="3" name="Created">
    <vt:filetime>2021-06-16T00:00:00Z</vt:filetime>
  </property>
  <property fmtid="{D5CDD505-2E9C-101B-9397-08002B2CF9AE}" pid="4" name="Creator">
    <vt:lpwstr>Adobe InDesign 16.0 (Macintosh)</vt:lpwstr>
  </property>
  <property fmtid="{D5CDD505-2E9C-101B-9397-08002B2CF9AE}" pid="5" name="LastSaved">
    <vt:filetime>2021-06-30T00:00:00Z</vt:filetime>
  </property>
  <property fmtid="{D5CDD505-2E9C-101B-9397-08002B2CF9AE}" pid="6" name="MediaServiceImageTags">
    <vt:lpwstr/>
  </property>
  <property fmtid="{D5CDD505-2E9C-101B-9397-08002B2CF9AE}" pid="7" name="_ExtendedDescription">
    <vt:lpwstr/>
  </property>
</Properties>
</file>